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78" r:id="rId3"/>
    <p:sldId id="279" r:id="rId4"/>
    <p:sldId id="257" r:id="rId5"/>
    <p:sldId id="265" r:id="rId6"/>
    <p:sldId id="259" r:id="rId7"/>
    <p:sldId id="273" r:id="rId8"/>
    <p:sldId id="262" r:id="rId9"/>
    <p:sldId id="271" r:id="rId10"/>
    <p:sldId id="281" r:id="rId11"/>
    <p:sldId id="282" r:id="rId12"/>
    <p:sldId id="267" r:id="rId13"/>
    <p:sldId id="264" r:id="rId14"/>
    <p:sldId id="276" r:id="rId15"/>
    <p:sldId id="260" r:id="rId16"/>
    <p:sldId id="283" r:id="rId17"/>
    <p:sldId id="272" r:id="rId18"/>
    <p:sldId id="277" r:id="rId19"/>
    <p:sldId id="268" r:id="rId20"/>
    <p:sldId id="285" r:id="rId21"/>
    <p:sldId id="269" r:id="rId22"/>
    <p:sldId id="284" r:id="rId23"/>
    <p:sldId id="270" r:id="rId24"/>
    <p:sldId id="258"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18"/>
    <p:restoredTop sz="93017"/>
  </p:normalViewPr>
  <p:slideViewPr>
    <p:cSldViewPr snapToGrid="0" snapToObjects="1">
      <p:cViewPr>
        <p:scale>
          <a:sx n="78" d="100"/>
          <a:sy n="78" d="100"/>
        </p:scale>
        <p:origin x="944" y="8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CF5537-52B4-C64B-B5DC-02589188E35E}" type="datetimeFigureOut">
              <a:rPr lang="en-US" smtClean="0"/>
              <a:t>9/18/17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FD0AD9-01BE-314F-BE01-28AFB9E298A5}" type="slidenum">
              <a:rPr lang="en-US" smtClean="0"/>
              <a:t>‹#›</a:t>
            </a:fld>
            <a:endParaRPr lang="en-US"/>
          </a:p>
        </p:txBody>
      </p:sp>
    </p:spTree>
    <p:extLst>
      <p:ext uri="{BB962C8B-B14F-4D97-AF65-F5344CB8AC3E}">
        <p14:creationId xmlns:p14="http://schemas.microsoft.com/office/powerpoint/2010/main" val="947507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FD0AD9-01BE-314F-BE01-28AFB9E298A5}" type="slidenum">
              <a:rPr lang="en-US" smtClean="0"/>
              <a:t>4</a:t>
            </a:fld>
            <a:endParaRPr lang="en-US"/>
          </a:p>
        </p:txBody>
      </p:sp>
    </p:spTree>
    <p:extLst>
      <p:ext uri="{BB962C8B-B14F-4D97-AF65-F5344CB8AC3E}">
        <p14:creationId xmlns:p14="http://schemas.microsoft.com/office/powerpoint/2010/main" val="1451093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FD0AD9-01BE-314F-BE01-28AFB9E298A5}" type="slidenum">
              <a:rPr lang="en-US" smtClean="0"/>
              <a:t>6</a:t>
            </a:fld>
            <a:endParaRPr lang="en-US"/>
          </a:p>
        </p:txBody>
      </p:sp>
    </p:spTree>
    <p:extLst>
      <p:ext uri="{BB962C8B-B14F-4D97-AF65-F5344CB8AC3E}">
        <p14:creationId xmlns:p14="http://schemas.microsoft.com/office/powerpoint/2010/main" val="1167545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FD0AD9-01BE-314F-BE01-28AFB9E298A5}" type="slidenum">
              <a:rPr lang="en-US" smtClean="0"/>
              <a:t>13</a:t>
            </a:fld>
            <a:endParaRPr lang="en-US"/>
          </a:p>
        </p:txBody>
      </p:sp>
    </p:spTree>
    <p:extLst>
      <p:ext uri="{BB962C8B-B14F-4D97-AF65-F5344CB8AC3E}">
        <p14:creationId xmlns:p14="http://schemas.microsoft.com/office/powerpoint/2010/main" val="1319007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FD0AD9-01BE-314F-BE01-28AFB9E298A5}" type="slidenum">
              <a:rPr lang="en-US" smtClean="0"/>
              <a:t>15</a:t>
            </a:fld>
            <a:endParaRPr lang="en-US"/>
          </a:p>
        </p:txBody>
      </p:sp>
    </p:spTree>
    <p:extLst>
      <p:ext uri="{BB962C8B-B14F-4D97-AF65-F5344CB8AC3E}">
        <p14:creationId xmlns:p14="http://schemas.microsoft.com/office/powerpoint/2010/main" val="1307662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FD0AD9-01BE-314F-BE01-28AFB9E298A5}" type="slidenum">
              <a:rPr lang="en-US" smtClean="0"/>
              <a:t>16</a:t>
            </a:fld>
            <a:endParaRPr lang="en-US"/>
          </a:p>
        </p:txBody>
      </p:sp>
    </p:spTree>
    <p:extLst>
      <p:ext uri="{BB962C8B-B14F-4D97-AF65-F5344CB8AC3E}">
        <p14:creationId xmlns:p14="http://schemas.microsoft.com/office/powerpoint/2010/main" val="1666531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FD0AD9-01BE-314F-BE01-28AFB9E298A5}" type="slidenum">
              <a:rPr lang="en-US" smtClean="0"/>
              <a:t>20</a:t>
            </a:fld>
            <a:endParaRPr lang="en-US"/>
          </a:p>
        </p:txBody>
      </p:sp>
    </p:spTree>
    <p:extLst>
      <p:ext uri="{BB962C8B-B14F-4D97-AF65-F5344CB8AC3E}">
        <p14:creationId xmlns:p14="http://schemas.microsoft.com/office/powerpoint/2010/main" val="14399648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FD0AD9-01BE-314F-BE01-28AFB9E298A5}" type="slidenum">
              <a:rPr lang="en-US" smtClean="0"/>
              <a:t>22</a:t>
            </a:fld>
            <a:endParaRPr lang="en-US"/>
          </a:p>
        </p:txBody>
      </p:sp>
    </p:spTree>
    <p:extLst>
      <p:ext uri="{BB962C8B-B14F-4D97-AF65-F5344CB8AC3E}">
        <p14:creationId xmlns:p14="http://schemas.microsoft.com/office/powerpoint/2010/main" val="257526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9/18/17</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9/18/17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9/18/17</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9/18/17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9/18/17</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9/18/17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9/18/17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9/18/17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9/18/17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9/18/17</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9/18/17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9/18/17</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hyperlink" Target="http://writing.ucdavis.edu/upcoming-events/writing-literature-review" TargetMode="External"/><Relationship Id="rId5" Type="http://schemas.openxmlformats.org/officeDocument/2006/relationships/hyperlink" Target="https://srpripas.com/" TargetMode="External"/><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tif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Literature reviews</a:t>
            </a:r>
            <a:endParaRPr lang="en-US" dirty="0"/>
          </a:p>
        </p:txBody>
      </p:sp>
      <p:sp>
        <p:nvSpPr>
          <p:cNvPr id="3" name="Subtitle 2"/>
          <p:cNvSpPr>
            <a:spLocks noGrp="1"/>
          </p:cNvSpPr>
          <p:nvPr>
            <p:ph type="subTitle" idx="1"/>
          </p:nvPr>
        </p:nvSpPr>
        <p:spPr/>
        <p:txBody>
          <a:bodyPr/>
          <a:lstStyle/>
          <a:p>
            <a:r>
              <a:rPr lang="en-US" dirty="0" smtClean="0"/>
              <a:t>for sociology senior theses</a:t>
            </a:r>
            <a:endParaRPr lang="en-US" dirty="0"/>
          </a:p>
        </p:txBody>
      </p:sp>
      <p:sp>
        <p:nvSpPr>
          <p:cNvPr id="5" name="TextBox 4"/>
          <p:cNvSpPr txBox="1"/>
          <p:nvPr/>
        </p:nvSpPr>
        <p:spPr>
          <a:xfrm>
            <a:off x="4419600" y="5835432"/>
            <a:ext cx="7155140" cy="369332"/>
          </a:xfrm>
          <a:prstGeom prst="rect">
            <a:avLst/>
          </a:prstGeom>
          <a:noFill/>
        </p:spPr>
        <p:txBody>
          <a:bodyPr wrap="square" rtlCol="0">
            <a:spAutoFit/>
          </a:bodyPr>
          <a:lstStyle/>
          <a:p>
            <a:r>
              <a:rPr lang="en-US" dirty="0" smtClean="0"/>
              <a:t>Charlotte Lloyd, Harvard Sociology Department Writing Fellow, 2017-2018</a:t>
            </a:r>
            <a:endParaRPr lang="en-US" dirty="0"/>
          </a:p>
        </p:txBody>
      </p:sp>
    </p:spTree>
    <p:extLst>
      <p:ext uri="{BB962C8B-B14F-4D97-AF65-F5344CB8AC3E}">
        <p14:creationId xmlns:p14="http://schemas.microsoft.com/office/powerpoint/2010/main" val="12338055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evaluating individual sources: Start with sympathy</a:t>
            </a:r>
            <a:endParaRPr lang="en-US" dirty="0"/>
          </a:p>
        </p:txBody>
      </p:sp>
      <p:sp>
        <p:nvSpPr>
          <p:cNvPr id="3" name="Content Placeholder 2"/>
          <p:cNvSpPr>
            <a:spLocks noGrp="1"/>
          </p:cNvSpPr>
          <p:nvPr>
            <p:ph idx="1"/>
          </p:nvPr>
        </p:nvSpPr>
        <p:spPr>
          <a:xfrm>
            <a:off x="581192" y="2528142"/>
            <a:ext cx="11029615" cy="3954301"/>
          </a:xfrm>
        </p:spPr>
        <p:txBody>
          <a:bodyPr>
            <a:normAutofit fontScale="92500" lnSpcReduction="10000"/>
          </a:bodyPr>
          <a:lstStyle/>
          <a:p>
            <a:pPr marL="0" indent="0">
              <a:buNone/>
            </a:pPr>
            <a:r>
              <a:rPr lang="en-US" dirty="0"/>
              <a:t>"In studying a philosopher, the right attitude is neither reverence nor contempt, but first a kind of hypothetical sympathy, until it is possible to know what it feels like to believe in his theories, and only then a revival of the critical attitude, which should resemble, as far as possible, the state of mind of a person abandoning opinions which he has hitherto held. Contempt interferes with the first part of this process, and reverence with the second.” </a:t>
            </a:r>
            <a:r>
              <a:rPr lang="en-US" dirty="0" smtClean="0"/>
              <a:t/>
            </a:r>
            <a:br>
              <a:rPr lang="en-US" dirty="0" smtClean="0"/>
            </a:br>
            <a:r>
              <a:rPr lang="en-US" dirty="0" smtClean="0"/>
              <a:t> </a:t>
            </a:r>
            <a:r>
              <a:rPr lang="en-US" dirty="0"/>
              <a:t>—</a:t>
            </a:r>
            <a:r>
              <a:rPr lang="en-US" dirty="0" err="1"/>
              <a:t>Betrand</a:t>
            </a:r>
            <a:r>
              <a:rPr lang="en-US" dirty="0"/>
              <a:t> Russell, </a:t>
            </a:r>
            <a:r>
              <a:rPr lang="en-US" i="1" dirty="0"/>
              <a:t>The History of Western </a:t>
            </a:r>
            <a:r>
              <a:rPr lang="en-US" i="1" dirty="0" smtClean="0"/>
              <a:t>Philosophy</a:t>
            </a:r>
          </a:p>
          <a:p>
            <a:pPr marL="0" indent="0">
              <a:buNone/>
            </a:pPr>
            <a:endParaRPr lang="en-US" b="1" i="1" dirty="0"/>
          </a:p>
          <a:p>
            <a:pPr marL="0" indent="0">
              <a:buNone/>
            </a:pPr>
            <a:r>
              <a:rPr lang="en-US" b="1" dirty="0" smtClean="0"/>
              <a:t>Sympathetic </a:t>
            </a:r>
            <a:r>
              <a:rPr lang="en-US" b="1" dirty="0"/>
              <a:t>Questions</a:t>
            </a:r>
            <a:r>
              <a:rPr lang="en-US" b="1" dirty="0" smtClean="0"/>
              <a:t>:</a:t>
            </a:r>
            <a:endParaRPr lang="en-US" dirty="0"/>
          </a:p>
          <a:p>
            <a:pPr marL="285750" indent="-285750">
              <a:buFont typeface="Arial" charset="0"/>
              <a:buChar char="•"/>
            </a:pPr>
            <a:r>
              <a:rPr lang="en-US" dirty="0"/>
              <a:t>what is the author’s intent or goal for writing?</a:t>
            </a:r>
          </a:p>
          <a:p>
            <a:pPr marL="285750" indent="-285750">
              <a:buFont typeface="Arial" charset="0"/>
              <a:buChar char="•"/>
            </a:pPr>
            <a:r>
              <a:rPr lang="en-US" dirty="0"/>
              <a:t>what kind of article is the author writing? </a:t>
            </a:r>
          </a:p>
          <a:p>
            <a:pPr marL="742950" lvl="1" indent="-285750">
              <a:buFont typeface="Arial" charset="0"/>
              <a:buChar char="•"/>
            </a:pPr>
            <a:r>
              <a:rPr lang="en-US" dirty="0"/>
              <a:t>be aware of genre</a:t>
            </a:r>
            <a:r>
              <a:rPr lang="en-US" dirty="0">
                <a:sym typeface="Wingdings"/>
              </a:rPr>
              <a:t> </a:t>
            </a:r>
            <a:r>
              <a:rPr lang="en-US" dirty="0"/>
              <a:t>(e.g. lit. review, theory, empirical) </a:t>
            </a:r>
          </a:p>
          <a:p>
            <a:pPr marL="742950" lvl="1" indent="-285750">
              <a:buFont typeface="Arial" charset="0"/>
              <a:buChar char="•"/>
            </a:pPr>
            <a:r>
              <a:rPr lang="en-US" dirty="0"/>
              <a:t>be aware of field (e.g. sociology, health science).</a:t>
            </a:r>
          </a:p>
          <a:p>
            <a:pPr marL="285750" indent="-285750">
              <a:buFont typeface="Arial" charset="0"/>
              <a:buChar char="•"/>
            </a:pPr>
            <a:r>
              <a:rPr lang="en-US" dirty="0"/>
              <a:t>what knowledge does this article impart</a:t>
            </a:r>
            <a:r>
              <a:rPr lang="en-US" dirty="0" smtClean="0"/>
              <a:t>?</a:t>
            </a:r>
          </a:p>
          <a:p>
            <a:endParaRPr lang="en-US" dirty="0"/>
          </a:p>
        </p:txBody>
      </p:sp>
    </p:spTree>
    <p:extLst>
      <p:ext uri="{BB962C8B-B14F-4D97-AF65-F5344CB8AC3E}">
        <p14:creationId xmlns:p14="http://schemas.microsoft.com/office/powerpoint/2010/main" val="177905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evaluating individual sources: </a:t>
            </a:r>
            <a:r>
              <a:rPr lang="en-US" dirty="0" smtClean="0"/>
              <a:t>critique</a:t>
            </a:r>
            <a:endParaRPr lang="en-US" dirty="0"/>
          </a:p>
        </p:txBody>
      </p:sp>
      <p:sp>
        <p:nvSpPr>
          <p:cNvPr id="3" name="Content Placeholder 2"/>
          <p:cNvSpPr>
            <a:spLocks noGrp="1"/>
          </p:cNvSpPr>
          <p:nvPr>
            <p:ph idx="1"/>
          </p:nvPr>
        </p:nvSpPr>
        <p:spPr>
          <a:xfrm>
            <a:off x="581192" y="2180496"/>
            <a:ext cx="11029615" cy="3959047"/>
          </a:xfrm>
        </p:spPr>
        <p:txBody>
          <a:bodyPr>
            <a:normAutofit fontScale="92500" lnSpcReduction="20000"/>
          </a:bodyPr>
          <a:lstStyle/>
          <a:p>
            <a:endParaRPr lang="en-US" dirty="0" smtClean="0"/>
          </a:p>
          <a:p>
            <a:pPr marL="0" indent="0">
              <a:buNone/>
            </a:pPr>
            <a:r>
              <a:rPr lang="en-US" b="1" dirty="0" smtClean="0"/>
              <a:t>Critical (critique-able) Questions: </a:t>
            </a:r>
          </a:p>
          <a:p>
            <a:pPr marL="0" indent="0">
              <a:buNone/>
            </a:pPr>
            <a:endParaRPr lang="en-US" dirty="0"/>
          </a:p>
          <a:p>
            <a:r>
              <a:rPr lang="en-US" dirty="0" smtClean="0"/>
              <a:t>Does </a:t>
            </a:r>
            <a:r>
              <a:rPr lang="en-US" dirty="0"/>
              <a:t>the author achieve their stated goal?</a:t>
            </a:r>
          </a:p>
          <a:p>
            <a:pPr lvl="1"/>
            <a:r>
              <a:rPr lang="en-US" sz="1800" dirty="0"/>
              <a:t>flawed vs. successful articles</a:t>
            </a:r>
          </a:p>
          <a:p>
            <a:endParaRPr lang="en-US" dirty="0"/>
          </a:p>
          <a:p>
            <a:r>
              <a:rPr lang="en-US" dirty="0"/>
              <a:t>How far does this author’s argument/finding carry?</a:t>
            </a:r>
          </a:p>
          <a:p>
            <a:pPr lvl="1"/>
            <a:r>
              <a:rPr lang="en-US" sz="1800" dirty="0"/>
              <a:t>limitations of research, scope conditions</a:t>
            </a:r>
            <a:br>
              <a:rPr lang="en-US" sz="1800" dirty="0"/>
            </a:br>
            <a:endParaRPr lang="en-US" sz="1800" dirty="0"/>
          </a:p>
          <a:p>
            <a:r>
              <a:rPr lang="en-US" dirty="0"/>
              <a:t>How does this research fit in the collective enterprise of knowledge?</a:t>
            </a:r>
          </a:p>
          <a:p>
            <a:pPr lvl="1"/>
            <a:r>
              <a:rPr lang="en-US" sz="1800" dirty="0"/>
              <a:t>misunderstandings, elisions, opacities </a:t>
            </a:r>
          </a:p>
          <a:p>
            <a:pPr lvl="1"/>
            <a:r>
              <a:rPr lang="en-US" sz="1800" dirty="0"/>
              <a:t>possible future directions, </a:t>
            </a:r>
            <a:r>
              <a:rPr lang="en-US" sz="1800" dirty="0" smtClean="0"/>
              <a:t>extensions</a:t>
            </a:r>
            <a:endParaRPr lang="en-US" sz="1800" dirty="0"/>
          </a:p>
          <a:p>
            <a:endParaRPr lang="en-US" dirty="0"/>
          </a:p>
        </p:txBody>
      </p:sp>
    </p:spTree>
    <p:extLst>
      <p:ext uri="{BB962C8B-B14F-4D97-AF65-F5344CB8AC3E}">
        <p14:creationId xmlns:p14="http://schemas.microsoft.com/office/powerpoint/2010/main" val="232016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 practical tips</a:t>
            </a:r>
            <a:endParaRPr lang="en-US" dirty="0"/>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9477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730250"/>
            <a:ext cx="11029950" cy="987425"/>
          </a:xfrm>
        </p:spPr>
        <p:txBody>
          <a:bodyPr/>
          <a:lstStyle/>
          <a:p>
            <a:r>
              <a:rPr lang="en-US" dirty="0" smtClean="0"/>
              <a:t>literature re</a:t>
            </a:r>
            <a:endParaRPr lang="en-US" dirty="0"/>
          </a:p>
        </p:txBody>
      </p:sp>
      <p:sp>
        <p:nvSpPr>
          <p:cNvPr id="6" name="TextBox 5"/>
          <p:cNvSpPr txBox="1"/>
          <p:nvPr/>
        </p:nvSpPr>
        <p:spPr>
          <a:xfrm>
            <a:off x="5514975" y="2497024"/>
            <a:ext cx="1925781" cy="2400657"/>
          </a:xfrm>
          <a:prstGeom prst="rect">
            <a:avLst/>
          </a:prstGeom>
          <a:noFill/>
        </p:spPr>
        <p:txBody>
          <a:bodyPr wrap="square" rtlCol="0">
            <a:spAutoFit/>
          </a:bodyPr>
          <a:lstStyle/>
          <a:p>
            <a:r>
              <a:rPr lang="en-US" sz="15000" dirty="0" smtClean="0">
                <a:solidFill>
                  <a:srgbClr val="C00000"/>
                </a:solidFill>
              </a:rPr>
              <a:t>≠</a:t>
            </a:r>
            <a:endParaRPr lang="en-US" sz="15000" dirty="0">
              <a:solidFill>
                <a:srgbClr val="C00000"/>
              </a:solidFill>
            </a:endParaRPr>
          </a:p>
        </p:txBody>
      </p:sp>
      <p:sp>
        <p:nvSpPr>
          <p:cNvPr id="7" name="TextBox 6"/>
          <p:cNvSpPr txBox="1"/>
          <p:nvPr/>
        </p:nvSpPr>
        <p:spPr>
          <a:xfrm>
            <a:off x="1115951" y="2881745"/>
            <a:ext cx="2775119" cy="1631216"/>
          </a:xfrm>
          <a:prstGeom prst="rect">
            <a:avLst/>
          </a:prstGeom>
          <a:noFill/>
        </p:spPr>
        <p:txBody>
          <a:bodyPr wrap="none" rtlCol="0">
            <a:spAutoFit/>
          </a:bodyPr>
          <a:lstStyle/>
          <a:p>
            <a:pPr algn="ctr"/>
            <a:r>
              <a:rPr lang="en-US" sz="5000" dirty="0" smtClean="0"/>
              <a:t>literature </a:t>
            </a:r>
          </a:p>
          <a:p>
            <a:pPr algn="ctr"/>
            <a:r>
              <a:rPr lang="en-US" sz="5000" dirty="0" smtClean="0"/>
              <a:t>review</a:t>
            </a:r>
            <a:endParaRPr lang="en-US" sz="5000" dirty="0"/>
          </a:p>
        </p:txBody>
      </p:sp>
      <p:sp>
        <p:nvSpPr>
          <p:cNvPr id="9" name="TextBox 8"/>
          <p:cNvSpPr txBox="1"/>
          <p:nvPr/>
        </p:nvSpPr>
        <p:spPr>
          <a:xfrm>
            <a:off x="8350212" y="2881745"/>
            <a:ext cx="2584362" cy="1631216"/>
          </a:xfrm>
          <a:prstGeom prst="rect">
            <a:avLst/>
          </a:prstGeom>
          <a:noFill/>
        </p:spPr>
        <p:txBody>
          <a:bodyPr wrap="none" rtlCol="0">
            <a:spAutoFit/>
          </a:bodyPr>
          <a:lstStyle/>
          <a:p>
            <a:pPr algn="ctr"/>
            <a:r>
              <a:rPr lang="en-US" sz="5000" dirty="0" smtClean="0"/>
              <a:t>“state of </a:t>
            </a:r>
            <a:br>
              <a:rPr lang="en-US" sz="5000" dirty="0" smtClean="0"/>
            </a:br>
            <a:r>
              <a:rPr lang="en-US" sz="5000" dirty="0" smtClean="0"/>
              <a:t>the field”</a:t>
            </a:r>
            <a:endParaRPr lang="en-US" sz="5000" dirty="0"/>
          </a:p>
        </p:txBody>
      </p:sp>
    </p:spTree>
    <p:extLst>
      <p:ext uri="{BB962C8B-B14F-4D97-AF65-F5344CB8AC3E}">
        <p14:creationId xmlns:p14="http://schemas.microsoft.com/office/powerpoint/2010/main" val="6420055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598" y="1177170"/>
            <a:ext cx="8520546" cy="646331"/>
          </a:xfrm>
          <a:prstGeom prst="rect">
            <a:avLst/>
          </a:prstGeom>
          <a:noFill/>
        </p:spPr>
        <p:txBody>
          <a:bodyPr wrap="square" rtlCol="0">
            <a:spAutoFit/>
          </a:bodyPr>
          <a:lstStyle/>
          <a:p>
            <a:r>
              <a:rPr lang="en-US" sz="3600" dirty="0" smtClean="0">
                <a:latin typeface="+mj-lt"/>
                <a:cs typeface="+mj-cs"/>
              </a:rPr>
              <a:t>Host a metaphorical dinner party: </a:t>
            </a:r>
            <a:endParaRPr lang="en-US" sz="3600" dirty="0">
              <a:latin typeface="+mj-lt"/>
              <a:cs typeface="+mj-cs"/>
            </a:endParaRPr>
          </a:p>
        </p:txBody>
      </p:sp>
      <p:sp>
        <p:nvSpPr>
          <p:cNvPr id="3" name="TextBox 2"/>
          <p:cNvSpPr txBox="1"/>
          <p:nvPr/>
        </p:nvSpPr>
        <p:spPr>
          <a:xfrm>
            <a:off x="1371594" y="4895371"/>
            <a:ext cx="9337965" cy="1200329"/>
          </a:xfrm>
          <a:prstGeom prst="rect">
            <a:avLst/>
          </a:prstGeom>
          <a:noFill/>
        </p:spPr>
        <p:txBody>
          <a:bodyPr wrap="square" rtlCol="0">
            <a:spAutoFit/>
          </a:bodyPr>
          <a:lstStyle/>
          <a:p>
            <a:r>
              <a:rPr lang="en-US" sz="3600" dirty="0" smtClean="0">
                <a:latin typeface="+mj-lt"/>
                <a:cs typeface="+mj-cs"/>
              </a:rPr>
              <a:t>Invite a select number of guests to contribute to an exclusive conversation moderated by you!</a:t>
            </a:r>
            <a:endParaRPr lang="en-US" sz="3600" dirty="0">
              <a:latin typeface="+mj-lt"/>
              <a:cs typeface="+mj-cs"/>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28075" b="7030"/>
          <a:stretch/>
        </p:blipFill>
        <p:spPr>
          <a:xfrm>
            <a:off x="2102423" y="2035275"/>
            <a:ext cx="7876309" cy="2560014"/>
          </a:xfrm>
          <a:prstGeom prst="rect">
            <a:avLst/>
          </a:prstGeom>
        </p:spPr>
      </p:pic>
      <p:sp>
        <p:nvSpPr>
          <p:cNvPr id="6" name="TextBox 5"/>
          <p:cNvSpPr txBox="1"/>
          <p:nvPr/>
        </p:nvSpPr>
        <p:spPr>
          <a:xfrm>
            <a:off x="525771" y="6395782"/>
            <a:ext cx="11029615" cy="246221"/>
          </a:xfrm>
          <a:prstGeom prst="rect">
            <a:avLst/>
          </a:prstGeom>
          <a:noFill/>
        </p:spPr>
        <p:txBody>
          <a:bodyPr wrap="square" rtlCol="0">
            <a:spAutoFit/>
          </a:bodyPr>
          <a:lstStyle/>
          <a:p>
            <a:r>
              <a:rPr lang="en-US" sz="1000" dirty="0" err="1"/>
              <a:t>Kamler</a:t>
            </a:r>
            <a:r>
              <a:rPr lang="en-US" sz="1000" dirty="0"/>
              <a:t>, Barbara. and Pat Thomson. 2006. Helping Doctoral Students Write: Pedagogies for Supervision. London; New York: </a:t>
            </a:r>
            <a:r>
              <a:rPr lang="en-US" sz="1000" dirty="0" smtClean="0"/>
              <a:t>Routledge. p.37-38 </a:t>
            </a:r>
            <a:endParaRPr lang="en-US" sz="1000" dirty="0"/>
          </a:p>
        </p:txBody>
      </p:sp>
    </p:spTree>
    <p:extLst>
      <p:ext uri="{BB962C8B-B14F-4D97-AF65-F5344CB8AC3E}">
        <p14:creationId xmlns:p14="http://schemas.microsoft.com/office/powerpoint/2010/main" val="89112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the literature as building blocks</a:t>
            </a:r>
            <a:endParaRPr lang="en-US" dirty="0"/>
          </a:p>
        </p:txBody>
      </p:sp>
      <p:sp>
        <p:nvSpPr>
          <p:cNvPr id="3" name="Content Placeholder 2"/>
          <p:cNvSpPr>
            <a:spLocks noGrp="1"/>
          </p:cNvSpPr>
          <p:nvPr>
            <p:ph idx="1"/>
          </p:nvPr>
        </p:nvSpPr>
        <p:spPr/>
        <p:txBody>
          <a:bodyPr/>
          <a:lstStyle/>
          <a:p>
            <a:r>
              <a:rPr lang="en-US" dirty="0" smtClean="0"/>
              <a:t>“I am always collecting prefabricated parts for use in future arguments. Much of my reading is governed by a search for such modules. Sometimes I know I need a particular theoretical part and even have a good idea about where to find it</a:t>
            </a:r>
            <a:r>
              <a:rPr lang="mr-IN" dirty="0" smtClean="0"/>
              <a:t>…</a:t>
            </a:r>
            <a:r>
              <a:rPr lang="en-US" dirty="0"/>
              <a:t> </a:t>
            </a:r>
            <a:r>
              <a:rPr lang="en-US" dirty="0" smtClean="0"/>
              <a:t>[</a:t>
            </a:r>
            <a:r>
              <a:rPr lang="mr-IN" dirty="0" smtClean="0"/>
              <a:t>…</a:t>
            </a:r>
            <a:r>
              <a:rPr lang="en-US" dirty="0" smtClean="0"/>
              <a:t>]. I also collect modules I have no present use for, when my intuition tells me I will eventually find the use.”</a:t>
            </a:r>
          </a:p>
          <a:p>
            <a:pPr lvl="1"/>
            <a:r>
              <a:rPr lang="en-US" i="1" dirty="0" smtClean="0"/>
              <a:t>“Is working that way plagiarizing or being unoriginal? I don’t think so, although fear of such labels pushes people to think of new concepts. If I need the idea for the table I’m building, I’ll take it. </a:t>
            </a:r>
            <a:r>
              <a:rPr lang="en-US" b="1" i="1" dirty="0" smtClean="0"/>
              <a:t>It’s still my table</a:t>
            </a:r>
            <a:r>
              <a:rPr lang="en-US" i="1" dirty="0" smtClean="0"/>
              <a:t>, even though some parts were prefabricated.” </a:t>
            </a:r>
          </a:p>
        </p:txBody>
      </p:sp>
      <p:sp>
        <p:nvSpPr>
          <p:cNvPr id="4" name="TextBox 3"/>
          <p:cNvSpPr txBox="1"/>
          <p:nvPr/>
        </p:nvSpPr>
        <p:spPr>
          <a:xfrm>
            <a:off x="581192" y="6273066"/>
            <a:ext cx="11029615" cy="246221"/>
          </a:xfrm>
          <a:prstGeom prst="rect">
            <a:avLst/>
          </a:prstGeom>
          <a:noFill/>
        </p:spPr>
        <p:txBody>
          <a:bodyPr wrap="square" rtlCol="0">
            <a:spAutoFit/>
          </a:bodyPr>
          <a:lstStyle/>
          <a:p>
            <a:r>
              <a:rPr lang="en-US" sz="1000" dirty="0"/>
              <a:t>Becker, Howard Saul. 1986. </a:t>
            </a:r>
            <a:r>
              <a:rPr lang="en-US" sz="1000" i="1" dirty="0"/>
              <a:t>Writing for Social Scientists : How to Start and Finish Your Thesis, Book, or Article</a:t>
            </a:r>
            <a:r>
              <a:rPr lang="en-US" sz="1000" dirty="0"/>
              <a:t>. Chicago: University of Chicago Press. </a:t>
            </a:r>
            <a:r>
              <a:rPr lang="en-US" sz="1000" dirty="0" smtClean="0"/>
              <a:t>p.144-45</a:t>
            </a:r>
            <a:endParaRPr lang="en-US" sz="1000" dirty="0"/>
          </a:p>
        </p:txBody>
      </p:sp>
    </p:spTree>
    <p:extLst>
      <p:ext uri="{BB962C8B-B14F-4D97-AF65-F5344CB8AC3E}">
        <p14:creationId xmlns:p14="http://schemas.microsoft.com/office/powerpoint/2010/main" val="1185580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hold on to your ideas</a:t>
            </a:r>
            <a:endParaRPr lang="en-US" dirty="0"/>
          </a:p>
        </p:txBody>
      </p:sp>
      <p:sp>
        <p:nvSpPr>
          <p:cNvPr id="3" name="Content Placeholder 2"/>
          <p:cNvSpPr>
            <a:spLocks noGrp="1"/>
          </p:cNvSpPr>
          <p:nvPr>
            <p:ph idx="1"/>
          </p:nvPr>
        </p:nvSpPr>
        <p:spPr/>
        <p:txBody>
          <a:bodyPr/>
          <a:lstStyle/>
          <a:p>
            <a:r>
              <a:rPr lang="en-US" dirty="0" smtClean="0"/>
              <a:t>“Paying </a:t>
            </a:r>
            <a:r>
              <a:rPr lang="en-US" dirty="0"/>
              <a:t>too much attention to [the literature] can deform the argument you want to </a:t>
            </a:r>
            <a:r>
              <a:rPr lang="en-US" dirty="0" smtClean="0"/>
              <a:t>make. [</a:t>
            </a:r>
            <a:r>
              <a:rPr lang="mr-IN" dirty="0" smtClean="0"/>
              <a:t>…</a:t>
            </a:r>
            <a:r>
              <a:rPr lang="en-US" dirty="0" smtClean="0"/>
              <a:t>] If you take the old way too seriously, you can deform the argument you want to make, bend it out of shape in order to make it fit into the dominant approach.” </a:t>
            </a:r>
          </a:p>
        </p:txBody>
      </p:sp>
      <p:sp>
        <p:nvSpPr>
          <p:cNvPr id="4" name="TextBox 3"/>
          <p:cNvSpPr txBox="1"/>
          <p:nvPr/>
        </p:nvSpPr>
        <p:spPr>
          <a:xfrm>
            <a:off x="581192" y="6273066"/>
            <a:ext cx="11029615" cy="246221"/>
          </a:xfrm>
          <a:prstGeom prst="rect">
            <a:avLst/>
          </a:prstGeom>
          <a:noFill/>
        </p:spPr>
        <p:txBody>
          <a:bodyPr wrap="square" rtlCol="0">
            <a:spAutoFit/>
          </a:bodyPr>
          <a:lstStyle/>
          <a:p>
            <a:r>
              <a:rPr lang="en-US" sz="1000" dirty="0"/>
              <a:t>Becker, Howard Saul. 1986. </a:t>
            </a:r>
            <a:r>
              <a:rPr lang="en-US" sz="1000" i="1" dirty="0"/>
              <a:t>Writing for Social Scientists : How to Start and Finish Your Thesis, Book, or Article</a:t>
            </a:r>
            <a:r>
              <a:rPr lang="en-US" sz="1000" dirty="0"/>
              <a:t>. Chicago: University of Chicago Press. </a:t>
            </a:r>
            <a:r>
              <a:rPr lang="en-US" sz="1000" dirty="0" smtClean="0"/>
              <a:t>p.147</a:t>
            </a:r>
            <a:endParaRPr lang="en-US" sz="1000" dirty="0"/>
          </a:p>
        </p:txBody>
      </p:sp>
    </p:spTree>
    <p:extLst>
      <p:ext uri="{BB962C8B-B14F-4D97-AF65-F5344CB8AC3E}">
        <p14:creationId xmlns:p14="http://schemas.microsoft.com/office/powerpoint/2010/main" val="13047909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599" y="1565562"/>
            <a:ext cx="8520546" cy="646331"/>
          </a:xfrm>
          <a:prstGeom prst="rect">
            <a:avLst/>
          </a:prstGeom>
          <a:noFill/>
        </p:spPr>
        <p:txBody>
          <a:bodyPr wrap="square" rtlCol="0">
            <a:spAutoFit/>
          </a:bodyPr>
          <a:lstStyle/>
          <a:p>
            <a:r>
              <a:rPr lang="en-US" sz="3600" dirty="0" smtClean="0">
                <a:latin typeface="+mj-lt"/>
                <a:cs typeface="+mj-cs"/>
              </a:rPr>
              <a:t>Be in charge! </a:t>
            </a:r>
            <a:endParaRPr lang="en-US" sz="3600" dirty="0">
              <a:latin typeface="+mj-lt"/>
              <a:cs typeface="+mj-cs"/>
            </a:endParaRPr>
          </a:p>
        </p:txBody>
      </p:sp>
      <p:sp>
        <p:nvSpPr>
          <p:cNvPr id="3" name="TextBox 2"/>
          <p:cNvSpPr txBox="1"/>
          <p:nvPr/>
        </p:nvSpPr>
        <p:spPr>
          <a:xfrm>
            <a:off x="1371598" y="5195453"/>
            <a:ext cx="9337965" cy="646331"/>
          </a:xfrm>
          <a:prstGeom prst="rect">
            <a:avLst/>
          </a:prstGeom>
          <a:noFill/>
        </p:spPr>
        <p:txBody>
          <a:bodyPr wrap="square" rtlCol="0">
            <a:spAutoFit/>
          </a:bodyPr>
          <a:lstStyle/>
          <a:p>
            <a:r>
              <a:rPr lang="en-US" sz="3600" dirty="0" smtClean="0">
                <a:latin typeface="+mj-lt"/>
                <a:cs typeface="+mj-cs"/>
              </a:rPr>
              <a:t>You’re using the literature. Don’t let it use you.</a:t>
            </a:r>
            <a:endParaRPr lang="en-US" sz="3600" dirty="0">
              <a:latin typeface="+mj-lt"/>
              <a:cs typeface="+mj-cs"/>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0762" y="1152993"/>
            <a:ext cx="5638801" cy="3744516"/>
          </a:xfrm>
          <a:prstGeom prst="rect">
            <a:avLst/>
          </a:prstGeom>
        </p:spPr>
      </p:pic>
    </p:spTree>
    <p:extLst>
      <p:ext uri="{BB962C8B-B14F-4D97-AF65-F5344CB8AC3E}">
        <p14:creationId xmlns:p14="http://schemas.microsoft.com/office/powerpoint/2010/main" val="439908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192" y="1758041"/>
            <a:ext cx="4964416" cy="3156859"/>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6615" y="1197427"/>
            <a:ext cx="3818806" cy="4278086"/>
          </a:xfrm>
          <a:prstGeom prst="rect">
            <a:avLst/>
          </a:prstGeom>
        </p:spPr>
      </p:pic>
      <p:sp>
        <p:nvSpPr>
          <p:cNvPr id="4" name="TextBox 3"/>
          <p:cNvSpPr txBox="1"/>
          <p:nvPr/>
        </p:nvSpPr>
        <p:spPr>
          <a:xfrm>
            <a:off x="581192" y="6273066"/>
            <a:ext cx="11029615" cy="246221"/>
          </a:xfrm>
          <a:prstGeom prst="rect">
            <a:avLst/>
          </a:prstGeom>
          <a:noFill/>
        </p:spPr>
        <p:txBody>
          <a:bodyPr wrap="square" rtlCol="0">
            <a:spAutoFit/>
          </a:bodyPr>
          <a:lstStyle/>
          <a:p>
            <a:r>
              <a:rPr lang="en-US" sz="1000" dirty="0">
                <a:hlinkClick r:id="rId4"/>
              </a:rPr>
              <a:t>http://</a:t>
            </a:r>
            <a:r>
              <a:rPr lang="en-US" sz="1000" dirty="0" smtClean="0">
                <a:hlinkClick r:id="rId4"/>
              </a:rPr>
              <a:t>writing.ucdavis.edu/upcoming-events/writing-literature-review</a:t>
            </a:r>
            <a:r>
              <a:rPr lang="en-US" sz="1000" dirty="0"/>
              <a:t> </a:t>
            </a:r>
            <a:r>
              <a:rPr lang="en-US" sz="1000" dirty="0" smtClean="0"/>
              <a:t>&amp; </a:t>
            </a:r>
            <a:r>
              <a:rPr lang="en-US" sz="1000" dirty="0" smtClean="0">
                <a:hlinkClick r:id="rId5"/>
              </a:rPr>
              <a:t>https</a:t>
            </a:r>
            <a:r>
              <a:rPr lang="en-US" sz="1000" dirty="0">
                <a:hlinkClick r:id="rId5"/>
              </a:rPr>
              <a:t>://srpripas.com</a:t>
            </a:r>
            <a:r>
              <a:rPr lang="en-US" sz="1000" dirty="0" smtClean="0">
                <a:hlinkClick r:id="rId5"/>
              </a:rPr>
              <a:t>/</a:t>
            </a:r>
            <a:endParaRPr lang="en-US" sz="1000" dirty="0"/>
          </a:p>
        </p:txBody>
      </p:sp>
      <p:sp>
        <p:nvSpPr>
          <p:cNvPr id="6" name="TextBox 5"/>
          <p:cNvSpPr txBox="1"/>
          <p:nvPr/>
        </p:nvSpPr>
        <p:spPr>
          <a:xfrm>
            <a:off x="9068269" y="5842179"/>
            <a:ext cx="825867" cy="861774"/>
          </a:xfrm>
          <a:prstGeom prst="rect">
            <a:avLst/>
          </a:prstGeom>
          <a:noFill/>
        </p:spPr>
        <p:txBody>
          <a:bodyPr wrap="none" rtlCol="0">
            <a:spAutoFit/>
          </a:bodyPr>
          <a:lstStyle/>
          <a:p>
            <a:r>
              <a:rPr lang="en-US" sz="5000" dirty="0" smtClean="0"/>
              <a:t>✅</a:t>
            </a:r>
            <a:endParaRPr lang="en-US" sz="5000" dirty="0"/>
          </a:p>
        </p:txBody>
      </p:sp>
      <p:sp>
        <p:nvSpPr>
          <p:cNvPr id="8" name="Rectangle 7"/>
          <p:cNvSpPr/>
          <p:nvPr/>
        </p:nvSpPr>
        <p:spPr>
          <a:xfrm>
            <a:off x="1076033" y="1687195"/>
            <a:ext cx="3866004" cy="4708981"/>
          </a:xfrm>
          <a:prstGeom prst="rect">
            <a:avLst/>
          </a:prstGeom>
        </p:spPr>
        <p:txBody>
          <a:bodyPr wrap="square">
            <a:spAutoFit/>
          </a:bodyPr>
          <a:lstStyle/>
          <a:p>
            <a:r>
              <a:rPr lang="en-US" sz="30000" dirty="0"/>
              <a:t>❌ </a:t>
            </a:r>
          </a:p>
        </p:txBody>
      </p:sp>
      <p:sp>
        <p:nvSpPr>
          <p:cNvPr id="9" name="TextBox 8"/>
          <p:cNvSpPr txBox="1"/>
          <p:nvPr/>
        </p:nvSpPr>
        <p:spPr>
          <a:xfrm>
            <a:off x="5959929" y="3314700"/>
            <a:ext cx="425116" cy="369332"/>
          </a:xfrm>
          <a:prstGeom prst="rect">
            <a:avLst/>
          </a:prstGeom>
          <a:noFill/>
        </p:spPr>
        <p:txBody>
          <a:bodyPr wrap="none" rtlCol="0">
            <a:spAutoFit/>
          </a:bodyPr>
          <a:lstStyle/>
          <a:p>
            <a:r>
              <a:rPr lang="en-US" dirty="0" smtClean="0"/>
              <a:t>vs.</a:t>
            </a:r>
            <a:endParaRPr lang="en-US" dirty="0"/>
          </a:p>
        </p:txBody>
      </p:sp>
    </p:spTree>
    <p:extLst>
      <p:ext uri="{BB962C8B-B14F-4D97-AF65-F5344CB8AC3E}">
        <p14:creationId xmlns:p14="http://schemas.microsoft.com/office/powerpoint/2010/main" val="549449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599" y="1565562"/>
            <a:ext cx="8520546" cy="646331"/>
          </a:xfrm>
          <a:prstGeom prst="rect">
            <a:avLst/>
          </a:prstGeom>
          <a:noFill/>
        </p:spPr>
        <p:txBody>
          <a:bodyPr wrap="square" rtlCol="0">
            <a:spAutoFit/>
          </a:bodyPr>
          <a:lstStyle/>
          <a:p>
            <a:r>
              <a:rPr lang="en-US" sz="3600" dirty="0">
                <a:latin typeface="+mj-lt"/>
                <a:cs typeface="+mj-cs"/>
              </a:rPr>
              <a:t>D</a:t>
            </a:r>
            <a:r>
              <a:rPr lang="en-US" sz="3600" dirty="0" smtClean="0">
                <a:latin typeface="+mj-lt"/>
                <a:cs typeface="+mj-cs"/>
              </a:rPr>
              <a:t>on’t be afraid to leave out a source</a:t>
            </a:r>
            <a:r>
              <a:rPr lang="mr-IN" sz="3600" dirty="0" smtClean="0">
                <a:latin typeface="+mj-lt"/>
                <a:cs typeface="+mj-cs"/>
              </a:rPr>
              <a:t>…</a:t>
            </a:r>
            <a:r>
              <a:rPr lang="en-US" sz="3600" dirty="0" smtClean="0">
                <a:latin typeface="+mj-lt"/>
                <a:cs typeface="+mj-cs"/>
              </a:rPr>
              <a:t> </a:t>
            </a:r>
            <a:endParaRPr lang="en-US" sz="3600" dirty="0">
              <a:latin typeface="+mj-lt"/>
              <a:cs typeface="+mj-cs"/>
            </a:endParaRPr>
          </a:p>
        </p:txBody>
      </p:sp>
      <p:sp>
        <p:nvSpPr>
          <p:cNvPr id="3" name="TextBox 2"/>
          <p:cNvSpPr txBox="1"/>
          <p:nvPr/>
        </p:nvSpPr>
        <p:spPr>
          <a:xfrm>
            <a:off x="1371598" y="5195453"/>
            <a:ext cx="9337965" cy="646331"/>
          </a:xfrm>
          <a:prstGeom prst="rect">
            <a:avLst/>
          </a:prstGeom>
          <a:noFill/>
        </p:spPr>
        <p:txBody>
          <a:bodyPr wrap="square" rtlCol="0">
            <a:spAutoFit/>
          </a:bodyPr>
          <a:lstStyle/>
          <a:p>
            <a:r>
              <a:rPr lang="mr-IN" sz="3600" dirty="0" smtClean="0">
                <a:latin typeface="+mj-lt"/>
                <a:cs typeface="+mj-cs"/>
              </a:rPr>
              <a:t>…</a:t>
            </a:r>
            <a:r>
              <a:rPr lang="en-US" sz="3600" dirty="0" smtClean="0">
                <a:latin typeface="+mj-lt"/>
                <a:cs typeface="+mj-cs"/>
              </a:rPr>
              <a:t> if it’s that important, your advisor will tell you.</a:t>
            </a:r>
            <a:endParaRPr lang="en-US" sz="3600" dirty="0">
              <a:latin typeface="+mj-lt"/>
              <a:cs typeface="+mj-cs"/>
            </a:endParaRPr>
          </a:p>
        </p:txBody>
      </p:sp>
      <p:pic>
        <p:nvPicPr>
          <p:cNvPr id="4" name="Picture 3"/>
          <p:cNvPicPr>
            <a:picLocks noChangeAspect="1"/>
          </p:cNvPicPr>
          <p:nvPr/>
        </p:nvPicPr>
        <p:blipFill>
          <a:blip r:embed="rId2"/>
          <a:stretch>
            <a:fillRect/>
          </a:stretch>
        </p:blipFill>
        <p:spPr>
          <a:xfrm>
            <a:off x="4343688" y="2405163"/>
            <a:ext cx="2576368" cy="2790290"/>
          </a:xfrm>
          <a:prstGeom prst="rect">
            <a:avLst/>
          </a:prstGeom>
        </p:spPr>
      </p:pic>
    </p:spTree>
    <p:extLst>
      <p:ext uri="{BB962C8B-B14F-4D97-AF65-F5344CB8AC3E}">
        <p14:creationId xmlns:p14="http://schemas.microsoft.com/office/powerpoint/2010/main" val="1459482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marL="342900" indent="-342900">
              <a:buFont typeface="+mj-lt"/>
              <a:buAutoNum type="arabicPeriod"/>
            </a:pPr>
            <a:r>
              <a:rPr lang="en-US" dirty="0" smtClean="0"/>
              <a:t>comprehensive overview</a:t>
            </a:r>
          </a:p>
          <a:p>
            <a:pPr marL="342900" indent="-342900">
              <a:buFont typeface="+mj-lt"/>
              <a:buAutoNum type="arabicPeriod"/>
            </a:pPr>
            <a:r>
              <a:rPr lang="en-US" dirty="0" smtClean="0"/>
              <a:t>ten practical tips</a:t>
            </a:r>
            <a:endParaRPr lang="en-US" dirty="0"/>
          </a:p>
        </p:txBody>
      </p:sp>
    </p:spTree>
    <p:extLst>
      <p:ext uri="{BB962C8B-B14F-4D97-AF65-F5344CB8AC3E}">
        <p14:creationId xmlns:p14="http://schemas.microsoft.com/office/powerpoint/2010/main" val="5344841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remember the collective enterprise</a:t>
            </a:r>
            <a:endParaRPr lang="en-US" dirty="0"/>
          </a:p>
        </p:txBody>
      </p:sp>
      <p:sp>
        <p:nvSpPr>
          <p:cNvPr id="3" name="Content Placeholder 2"/>
          <p:cNvSpPr>
            <a:spLocks noGrp="1"/>
          </p:cNvSpPr>
          <p:nvPr>
            <p:ph idx="1"/>
          </p:nvPr>
        </p:nvSpPr>
        <p:spPr/>
        <p:txBody>
          <a:bodyPr/>
          <a:lstStyle/>
          <a:p>
            <a:r>
              <a:rPr lang="en-US" dirty="0" smtClean="0"/>
              <a:t>”It’s alright to aim for the stars, but we ought to have a decent regard for what is humanly possible. If making a scientific or scholarly revolution singlehandedly is our chief gal, we are bound to fail. Better to pursue the goals of normal science: </a:t>
            </a:r>
            <a:r>
              <a:rPr lang="en-US" b="1" dirty="0" smtClean="0"/>
              <a:t>to do a piece of good work others can use, and thus increase knowledge and understanding.” </a:t>
            </a:r>
            <a:endParaRPr lang="en-US" dirty="0" smtClean="0"/>
          </a:p>
        </p:txBody>
      </p:sp>
      <p:sp>
        <p:nvSpPr>
          <p:cNvPr id="4" name="TextBox 3"/>
          <p:cNvSpPr txBox="1"/>
          <p:nvPr/>
        </p:nvSpPr>
        <p:spPr>
          <a:xfrm>
            <a:off x="581192" y="6273066"/>
            <a:ext cx="11029615" cy="246221"/>
          </a:xfrm>
          <a:prstGeom prst="rect">
            <a:avLst/>
          </a:prstGeom>
          <a:noFill/>
        </p:spPr>
        <p:txBody>
          <a:bodyPr wrap="square" rtlCol="0">
            <a:spAutoFit/>
          </a:bodyPr>
          <a:lstStyle/>
          <a:p>
            <a:r>
              <a:rPr lang="en-US" sz="1000" dirty="0"/>
              <a:t>Becker, Howard Saul. 1986. </a:t>
            </a:r>
            <a:r>
              <a:rPr lang="en-US" sz="1000" i="1" dirty="0"/>
              <a:t>Writing for Social Scientists : How to Start and Finish Your Thesis, Book, or Article</a:t>
            </a:r>
            <a:r>
              <a:rPr lang="en-US" sz="1000" dirty="0"/>
              <a:t>. Chicago: University of Chicago Press. </a:t>
            </a:r>
            <a:r>
              <a:rPr lang="en-US" sz="1000" dirty="0" smtClean="0"/>
              <a:t>p.140</a:t>
            </a:r>
            <a:endParaRPr lang="en-US" sz="1000" dirty="0"/>
          </a:p>
        </p:txBody>
      </p:sp>
    </p:spTree>
    <p:extLst>
      <p:ext uri="{BB962C8B-B14F-4D97-AF65-F5344CB8AC3E}">
        <p14:creationId xmlns:p14="http://schemas.microsoft.com/office/powerpoint/2010/main" val="10689082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52254" y="2225747"/>
            <a:ext cx="7620000" cy="3568700"/>
          </a:xfrm>
          <a:prstGeom prst="rect">
            <a:avLst/>
          </a:prstGeom>
        </p:spPr>
      </p:pic>
      <p:sp>
        <p:nvSpPr>
          <p:cNvPr id="3" name="TextBox 2"/>
          <p:cNvSpPr txBox="1"/>
          <p:nvPr/>
        </p:nvSpPr>
        <p:spPr>
          <a:xfrm>
            <a:off x="872836" y="1357744"/>
            <a:ext cx="10778837" cy="646331"/>
          </a:xfrm>
          <a:prstGeom prst="rect">
            <a:avLst/>
          </a:prstGeom>
          <a:noFill/>
        </p:spPr>
        <p:txBody>
          <a:bodyPr wrap="square" rtlCol="0">
            <a:spAutoFit/>
          </a:bodyPr>
          <a:lstStyle/>
          <a:p>
            <a:r>
              <a:rPr lang="en-US" sz="3600" dirty="0" err="1" smtClean="0">
                <a:latin typeface="+mj-lt"/>
                <a:cs typeface="+mj-cs"/>
              </a:rPr>
              <a:t>Qual</a:t>
            </a:r>
            <a:r>
              <a:rPr lang="en-US" sz="3600" dirty="0" smtClean="0">
                <a:latin typeface="+mj-lt"/>
                <a:cs typeface="+mj-cs"/>
              </a:rPr>
              <a:t> folks—remember that your work is </a:t>
            </a:r>
            <a:r>
              <a:rPr lang="en-US" sz="3600" i="1" dirty="0" smtClean="0">
                <a:latin typeface="+mj-lt"/>
                <a:cs typeface="+mj-cs"/>
              </a:rPr>
              <a:t>always </a:t>
            </a:r>
            <a:r>
              <a:rPr lang="en-US" sz="3600" dirty="0" smtClean="0">
                <a:latin typeface="+mj-lt"/>
                <a:cs typeface="+mj-cs"/>
              </a:rPr>
              <a:t>unique!</a:t>
            </a:r>
            <a:endParaRPr lang="en-US" sz="3600" dirty="0">
              <a:latin typeface="+mj-lt"/>
              <a:cs typeface="+mj-cs"/>
            </a:endParaRPr>
          </a:p>
        </p:txBody>
      </p:sp>
    </p:spTree>
    <p:extLst>
      <p:ext uri="{BB962C8B-B14F-4D97-AF65-F5344CB8AC3E}">
        <p14:creationId xmlns:p14="http://schemas.microsoft.com/office/powerpoint/2010/main" val="20505339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literature reviews are identity work</a:t>
            </a:r>
            <a:endParaRPr lang="en-US" dirty="0"/>
          </a:p>
        </p:txBody>
      </p:sp>
      <p:sp>
        <p:nvSpPr>
          <p:cNvPr id="3" name="Content Placeholder 2"/>
          <p:cNvSpPr>
            <a:spLocks noGrp="1"/>
          </p:cNvSpPr>
          <p:nvPr>
            <p:ph idx="1"/>
          </p:nvPr>
        </p:nvSpPr>
        <p:spPr>
          <a:xfrm>
            <a:off x="581192" y="2180497"/>
            <a:ext cx="11029615" cy="2162904"/>
          </a:xfrm>
        </p:spPr>
        <p:txBody>
          <a:bodyPr/>
          <a:lstStyle/>
          <a:p>
            <a:r>
              <a:rPr lang="en-US" i="1" dirty="0" smtClean="0"/>
              <a:t>“</a:t>
            </a:r>
            <a:r>
              <a:rPr lang="en-US" dirty="0" smtClean="0"/>
              <a:t>[T]here </a:t>
            </a:r>
            <a:r>
              <a:rPr lang="en-US" dirty="0"/>
              <a:t>is a lack of recognition of the intensity of identity work involved at this site of text production. We would go so far as to say that literature reviews are </a:t>
            </a:r>
            <a:r>
              <a:rPr lang="en-US" i="1" dirty="0"/>
              <a:t>the </a:t>
            </a:r>
            <a:r>
              <a:rPr lang="en-US" dirty="0"/>
              <a:t>quintessential site of identity </a:t>
            </a:r>
            <a:r>
              <a:rPr lang="en-US" dirty="0" smtClean="0"/>
              <a:t>work.”</a:t>
            </a:r>
            <a:endParaRPr lang="en-US" dirty="0"/>
          </a:p>
        </p:txBody>
      </p:sp>
      <p:sp>
        <p:nvSpPr>
          <p:cNvPr id="4" name="TextBox 3"/>
          <p:cNvSpPr txBox="1"/>
          <p:nvPr/>
        </p:nvSpPr>
        <p:spPr>
          <a:xfrm>
            <a:off x="581192" y="6273066"/>
            <a:ext cx="11029615" cy="246221"/>
          </a:xfrm>
          <a:prstGeom prst="rect">
            <a:avLst/>
          </a:prstGeom>
          <a:noFill/>
        </p:spPr>
        <p:txBody>
          <a:bodyPr wrap="square" rtlCol="0">
            <a:spAutoFit/>
          </a:bodyPr>
          <a:lstStyle/>
          <a:p>
            <a:r>
              <a:rPr lang="en-US" sz="1000" dirty="0" err="1"/>
              <a:t>Kamler</a:t>
            </a:r>
            <a:r>
              <a:rPr lang="en-US" sz="1000" dirty="0"/>
              <a:t>, Barbara. and Pat Thomson. 2006. Helping Doctoral Students Write: Pedagogies for Supervision. London; New York: Routledge. </a:t>
            </a:r>
            <a:r>
              <a:rPr lang="en-US" sz="1000" dirty="0" smtClean="0"/>
              <a:t>p.29</a:t>
            </a:r>
            <a:endParaRPr lang="en-US" sz="1000" dirty="0"/>
          </a:p>
        </p:txBody>
      </p:sp>
      <p:sp>
        <p:nvSpPr>
          <p:cNvPr id="5" name="TextBox 4"/>
          <p:cNvSpPr txBox="1"/>
          <p:nvPr/>
        </p:nvSpPr>
        <p:spPr>
          <a:xfrm>
            <a:off x="1453243" y="4653643"/>
            <a:ext cx="9111343" cy="923330"/>
          </a:xfrm>
          <a:prstGeom prst="rect">
            <a:avLst/>
          </a:prstGeom>
          <a:noFill/>
        </p:spPr>
        <p:txBody>
          <a:bodyPr wrap="square" rtlCol="0">
            <a:spAutoFit/>
          </a:bodyPr>
          <a:lstStyle/>
          <a:p>
            <a:r>
              <a:rPr lang="en-US" dirty="0" smtClean="0"/>
              <a:t>The literature review is an opportunity to discover and craft your scholarly identity through the kinds of questions you engage, the discussions you enter, the critiques you launch, and the research you advance. </a:t>
            </a:r>
            <a:r>
              <a:rPr lang="en-US" b="1" dirty="0"/>
              <a:t>So be authentic! </a:t>
            </a:r>
          </a:p>
        </p:txBody>
      </p:sp>
    </p:spTree>
    <p:extLst>
      <p:ext uri="{BB962C8B-B14F-4D97-AF65-F5344CB8AC3E}">
        <p14:creationId xmlns:p14="http://schemas.microsoft.com/office/powerpoint/2010/main" val="52963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Text Placeholder 2"/>
          <p:cNvSpPr>
            <a:spLocks noGrp="1"/>
          </p:cNvSpPr>
          <p:nvPr>
            <p:ph type="body" idx="1"/>
          </p:nvPr>
        </p:nvSpPr>
        <p:spPr/>
        <p:txBody>
          <a:bodyPr/>
          <a:lstStyle/>
          <a:p>
            <a:endParaRPr lang="en-US" dirty="0"/>
          </a:p>
        </p:txBody>
      </p:sp>
      <p:sp>
        <p:nvSpPr>
          <p:cNvPr id="4" name="TextBox 3"/>
          <p:cNvSpPr txBox="1"/>
          <p:nvPr/>
        </p:nvSpPr>
        <p:spPr>
          <a:xfrm>
            <a:off x="4455667" y="5329246"/>
            <a:ext cx="7155140" cy="923330"/>
          </a:xfrm>
          <a:prstGeom prst="rect">
            <a:avLst/>
          </a:prstGeom>
          <a:noFill/>
        </p:spPr>
        <p:txBody>
          <a:bodyPr wrap="square" rtlCol="0">
            <a:spAutoFit/>
          </a:bodyPr>
          <a:lstStyle/>
          <a:p>
            <a:r>
              <a:rPr lang="en-US" dirty="0" smtClean="0"/>
              <a:t>Charlotte Lloyd, Harvard Sociology Department Writing Fellow, </a:t>
            </a:r>
            <a:r>
              <a:rPr lang="en-US" dirty="0" smtClean="0"/>
              <a:t>2017-2018</a:t>
            </a:r>
          </a:p>
          <a:p>
            <a:r>
              <a:rPr lang="en-US" dirty="0" smtClean="0"/>
              <a:t>charlottelloyd@fas.harvard.edu</a:t>
            </a:r>
          </a:p>
          <a:p>
            <a:r>
              <a:rPr lang="en-US" dirty="0"/>
              <a:t>https://</a:t>
            </a:r>
            <a:r>
              <a:rPr lang="en-US" dirty="0" smtClean="0"/>
              <a:t>projects.iq.harvard.edu/sociologydwf/departmental-writing-fellow </a:t>
            </a:r>
            <a:endParaRPr lang="en-US" dirty="0"/>
          </a:p>
        </p:txBody>
      </p:sp>
    </p:spTree>
    <p:extLst>
      <p:ext uri="{BB962C8B-B14F-4D97-AF65-F5344CB8AC3E}">
        <p14:creationId xmlns:p14="http://schemas.microsoft.com/office/powerpoint/2010/main" val="15986866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Bibliography</a:t>
            </a:r>
            <a:endParaRPr lang="en-US" dirty="0"/>
          </a:p>
        </p:txBody>
      </p:sp>
      <p:sp>
        <p:nvSpPr>
          <p:cNvPr id="4" name="Content Placeholder 3"/>
          <p:cNvSpPr>
            <a:spLocks noGrp="1"/>
          </p:cNvSpPr>
          <p:nvPr>
            <p:ph idx="1"/>
          </p:nvPr>
        </p:nvSpPr>
        <p:spPr>
          <a:xfrm>
            <a:off x="581192" y="2180496"/>
            <a:ext cx="11029615" cy="4095613"/>
          </a:xfrm>
        </p:spPr>
        <p:txBody>
          <a:bodyPr/>
          <a:lstStyle/>
          <a:p>
            <a:r>
              <a:rPr lang="en-US" dirty="0" smtClean="0"/>
              <a:t>“A Guide to Writing a Senior Thesis in Sociology.” 2015. Department of Sociology, Harvard University. </a:t>
            </a:r>
          </a:p>
          <a:p>
            <a:r>
              <a:rPr lang="en-US" dirty="0" smtClean="0"/>
              <a:t>Becker</a:t>
            </a:r>
            <a:r>
              <a:rPr lang="en-US" dirty="0"/>
              <a:t>, Howard Saul. 1986. </a:t>
            </a:r>
            <a:r>
              <a:rPr lang="en-US" i="1" dirty="0"/>
              <a:t>Writing for Social Scientists : How to Start and Finish Your Thesis, Book, or Article</a:t>
            </a:r>
            <a:r>
              <a:rPr lang="en-US" dirty="0"/>
              <a:t>. Chicago: University of Chicago Press</a:t>
            </a:r>
            <a:r>
              <a:rPr lang="en-US" dirty="0" smtClean="0"/>
              <a:t>. [Chapter 8:  “Terrorized by the Literature”]</a:t>
            </a:r>
            <a:endParaRPr lang="en-US" dirty="0"/>
          </a:p>
          <a:p>
            <a:r>
              <a:rPr lang="en-US" dirty="0" err="1"/>
              <a:t>Kamler</a:t>
            </a:r>
            <a:r>
              <a:rPr lang="en-US" dirty="0"/>
              <a:t>, Barbara. and Pat Thomson. 2006. </a:t>
            </a:r>
            <a:r>
              <a:rPr lang="en-US" i="1" dirty="0"/>
              <a:t>Helping Doctoral Students Write: Pedagogies for Supervision</a:t>
            </a:r>
            <a:r>
              <a:rPr lang="en-US" dirty="0"/>
              <a:t>. London; New York: Routledge</a:t>
            </a:r>
            <a:r>
              <a:rPr lang="en-US" dirty="0" smtClean="0"/>
              <a:t>. [Chapter 3: “Persuading an octopus into a glass:  Working with literature”] </a:t>
            </a:r>
            <a:endParaRPr lang="en-US" dirty="0"/>
          </a:p>
          <a:p>
            <a:endParaRPr lang="en-US" dirty="0"/>
          </a:p>
        </p:txBody>
      </p:sp>
    </p:spTree>
    <p:extLst>
      <p:ext uri="{BB962C8B-B14F-4D97-AF65-F5344CB8AC3E}">
        <p14:creationId xmlns:p14="http://schemas.microsoft.com/office/powerpoint/2010/main" val="15380141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Text Placeholder 2"/>
          <p:cNvSpPr>
            <a:spLocks noGrp="1"/>
          </p:cNvSpPr>
          <p:nvPr>
            <p:ph type="body" idx="1"/>
          </p:nvPr>
        </p:nvSpPr>
        <p:spPr/>
        <p:txBody>
          <a:bodyPr/>
          <a:lstStyle/>
          <a:p>
            <a:r>
              <a:rPr lang="en-US" dirty="0" smtClean="0"/>
              <a:t>what is a literature review?</a:t>
            </a:r>
            <a:endParaRPr lang="en-US" dirty="0"/>
          </a:p>
        </p:txBody>
      </p:sp>
    </p:spTree>
    <p:extLst>
      <p:ext uri="{BB962C8B-B14F-4D97-AF65-F5344CB8AC3E}">
        <p14:creationId xmlns:p14="http://schemas.microsoft.com/office/powerpoint/2010/main" val="1506102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purposes of a literature review</a:t>
            </a:r>
            <a:endParaRPr lang="en-US" dirty="0"/>
          </a:p>
        </p:txBody>
      </p:sp>
      <p:sp>
        <p:nvSpPr>
          <p:cNvPr id="3" name="Content Placeholder 2"/>
          <p:cNvSpPr>
            <a:spLocks noGrp="1"/>
          </p:cNvSpPr>
          <p:nvPr>
            <p:ph idx="1"/>
          </p:nvPr>
        </p:nvSpPr>
        <p:spPr/>
        <p:txBody>
          <a:bodyPr>
            <a:normAutofit/>
          </a:bodyPr>
          <a:lstStyle/>
          <a:p>
            <a:endParaRPr lang="en-US" dirty="0" smtClean="0"/>
          </a:p>
          <a:p>
            <a:pPr marL="342900" indent="-342900">
              <a:buFont typeface="+mj-lt"/>
              <a:buAutoNum type="arabicPeriod"/>
            </a:pPr>
            <a:r>
              <a:rPr lang="en-US" dirty="0" smtClean="0"/>
              <a:t>orient your reader by defining key concepts (theoretical) and/or providing relevant background (empirical)</a:t>
            </a:r>
          </a:p>
          <a:p>
            <a:pPr marL="342900" indent="-342900">
              <a:buFont typeface="+mj-lt"/>
              <a:buAutoNum type="arabicPeriod"/>
            </a:pPr>
            <a:r>
              <a:rPr lang="en-US" b="1" dirty="0" smtClean="0"/>
              <a:t>“motivate” your research, i.e. demonstrating the relevance of your project</a:t>
            </a:r>
            <a:r>
              <a:rPr lang="en-US" dirty="0" smtClean="0"/>
              <a:t/>
            </a:r>
            <a:br>
              <a:rPr lang="en-US" dirty="0" smtClean="0"/>
            </a:br>
            <a:endParaRPr lang="en-US" dirty="0" smtClean="0"/>
          </a:p>
          <a:p>
            <a:r>
              <a:rPr lang="en-US" dirty="0" smtClean="0"/>
              <a:t>contribute effectively to science, a collective knowledge-building enterprise</a:t>
            </a:r>
          </a:p>
          <a:p>
            <a:r>
              <a:rPr lang="en-US" dirty="0" smtClean="0"/>
              <a:t>perform symbolic and strategic “solidarity” with others in the field</a:t>
            </a:r>
          </a:p>
        </p:txBody>
      </p:sp>
    </p:spTree>
    <p:extLst>
      <p:ext uri="{BB962C8B-B14F-4D97-AF65-F5344CB8AC3E}">
        <p14:creationId xmlns:p14="http://schemas.microsoft.com/office/powerpoint/2010/main" val="230774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writing a targeted literature review</a:t>
            </a:r>
            <a:endParaRPr lang="en-US" dirty="0"/>
          </a:p>
        </p:txBody>
      </p:sp>
      <p:sp>
        <p:nvSpPr>
          <p:cNvPr id="3" name="Content Placeholder 2"/>
          <p:cNvSpPr>
            <a:spLocks noGrp="1"/>
          </p:cNvSpPr>
          <p:nvPr>
            <p:ph idx="1"/>
          </p:nvPr>
        </p:nvSpPr>
        <p:spPr>
          <a:xfrm>
            <a:off x="581192" y="2180496"/>
            <a:ext cx="11139753" cy="3678303"/>
          </a:xfrm>
        </p:spPr>
        <p:txBody>
          <a:bodyPr/>
          <a:lstStyle/>
          <a:p>
            <a:pPr marL="0" indent="0">
              <a:buNone/>
            </a:pPr>
            <a:r>
              <a:rPr lang="en-US" dirty="0" smtClean="0"/>
              <a:t>a targeted literature review is NOT:</a:t>
            </a:r>
          </a:p>
          <a:p>
            <a:r>
              <a:rPr lang="en-US" dirty="0" smtClean="0"/>
              <a:t>a sophisticated evaluation of the entire literature or literatures related to your topic</a:t>
            </a:r>
          </a:p>
          <a:p>
            <a:r>
              <a:rPr lang="en-US" dirty="0" smtClean="0"/>
              <a:t>a set of thinly connected summaries of important related works haphazardly selected from many subfields</a:t>
            </a:r>
          </a:p>
          <a:p>
            <a:endParaRPr lang="en-US" dirty="0" smtClean="0"/>
          </a:p>
          <a:p>
            <a:pPr marL="0" indent="0">
              <a:buNone/>
            </a:pPr>
            <a:r>
              <a:rPr lang="en-US" dirty="0"/>
              <a:t>a targeted literature review </a:t>
            </a:r>
            <a:r>
              <a:rPr lang="en-US" dirty="0" smtClean="0"/>
              <a:t>IS:</a:t>
            </a:r>
            <a:endParaRPr lang="en-US" dirty="0"/>
          </a:p>
          <a:p>
            <a:r>
              <a:rPr lang="en-US" dirty="0" smtClean="0"/>
              <a:t>a </a:t>
            </a:r>
            <a:r>
              <a:rPr lang="en-US" b="1" dirty="0" smtClean="0"/>
              <a:t>carefully curated set of sources </a:t>
            </a:r>
            <a:r>
              <a:rPr lang="en-US" dirty="0" smtClean="0"/>
              <a:t>from a small number of subfield literatures</a:t>
            </a:r>
          </a:p>
          <a:p>
            <a:r>
              <a:rPr lang="en-US" dirty="0" smtClean="0"/>
              <a:t>a </a:t>
            </a:r>
            <a:r>
              <a:rPr lang="en-US" b="1" dirty="0" smtClean="0"/>
              <a:t>narrative</a:t>
            </a:r>
            <a:r>
              <a:rPr lang="en-US" dirty="0" smtClean="0"/>
              <a:t> of where your project comes from and how it fits in with existing knowledge</a:t>
            </a:r>
          </a:p>
          <a:p>
            <a:r>
              <a:rPr lang="en-US" dirty="0" smtClean="0"/>
              <a:t>an </a:t>
            </a:r>
            <a:r>
              <a:rPr lang="en-US" b="1" dirty="0" smtClean="0"/>
              <a:t>argument </a:t>
            </a:r>
            <a:r>
              <a:rPr lang="en-US" dirty="0" smtClean="0"/>
              <a:t>for why your project makes a valuable contribution</a:t>
            </a:r>
          </a:p>
          <a:p>
            <a:endParaRPr lang="en-US" dirty="0"/>
          </a:p>
        </p:txBody>
      </p:sp>
    </p:spTree>
    <p:extLst>
      <p:ext uri="{BB962C8B-B14F-4D97-AF65-F5344CB8AC3E}">
        <p14:creationId xmlns:p14="http://schemas.microsoft.com/office/powerpoint/2010/main" val="1274160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pragmatism: what’s required for my thesis?</a:t>
            </a:r>
            <a:endParaRPr lang="en-US" dirty="0"/>
          </a:p>
        </p:txBody>
      </p:sp>
      <p:sp>
        <p:nvSpPr>
          <p:cNvPr id="3" name="Content Placeholder 2"/>
          <p:cNvSpPr>
            <a:spLocks noGrp="1"/>
          </p:cNvSpPr>
          <p:nvPr>
            <p:ph idx="1"/>
          </p:nvPr>
        </p:nvSpPr>
        <p:spPr/>
        <p:txBody>
          <a:bodyPr/>
          <a:lstStyle/>
          <a:p>
            <a:r>
              <a:rPr lang="en-US" dirty="0" smtClean="0"/>
              <a:t>“identify 2-3 theoretical arguments or empirical bodies of work in which to situate your research question”</a:t>
            </a:r>
            <a:br>
              <a:rPr lang="en-US" dirty="0" smtClean="0"/>
            </a:br>
            <a:endParaRPr lang="en-US" dirty="0" smtClean="0"/>
          </a:p>
          <a:p>
            <a:r>
              <a:rPr lang="en-US" b="1" dirty="0" smtClean="0"/>
              <a:t>“build a story about what has been done and what needs to be done”</a:t>
            </a:r>
            <a:r>
              <a:rPr lang="en-US" dirty="0" smtClean="0"/>
              <a:t/>
            </a:r>
            <a:br>
              <a:rPr lang="en-US" dirty="0" smtClean="0"/>
            </a:br>
            <a:endParaRPr lang="en-US" dirty="0" smtClean="0"/>
          </a:p>
          <a:p>
            <a:r>
              <a:rPr lang="en-US" dirty="0" smtClean="0"/>
              <a:t>“the culmination of the literature review should be a discussion of how your thesis fits into past research”</a:t>
            </a:r>
            <a:br>
              <a:rPr lang="en-US" dirty="0" smtClean="0"/>
            </a:br>
            <a:endParaRPr lang="en-US" dirty="0" smtClean="0"/>
          </a:p>
          <a:p>
            <a:r>
              <a:rPr lang="en-US" dirty="0" smtClean="0"/>
              <a:t>10-20 pages</a:t>
            </a:r>
            <a:endParaRPr lang="en-US" dirty="0"/>
          </a:p>
        </p:txBody>
      </p:sp>
      <p:sp>
        <p:nvSpPr>
          <p:cNvPr id="8" name="TextBox 7"/>
          <p:cNvSpPr txBox="1"/>
          <p:nvPr/>
        </p:nvSpPr>
        <p:spPr>
          <a:xfrm>
            <a:off x="581192" y="6273066"/>
            <a:ext cx="11029615" cy="246221"/>
          </a:xfrm>
          <a:prstGeom prst="rect">
            <a:avLst/>
          </a:prstGeom>
          <a:noFill/>
        </p:spPr>
        <p:txBody>
          <a:bodyPr wrap="square" rtlCol="0">
            <a:spAutoFit/>
          </a:bodyPr>
          <a:lstStyle/>
          <a:p>
            <a:r>
              <a:rPr lang="en-US" sz="1000" dirty="0" smtClean="0"/>
              <a:t>“A Guide to Writing a Senior Thesis in Sociology.” 2015. Department of Sociology, Harvard University. p.18-20, 42-43.</a:t>
            </a:r>
            <a:endParaRPr lang="en-US" sz="1000" dirty="0"/>
          </a:p>
        </p:txBody>
      </p:sp>
    </p:spTree>
    <p:extLst>
      <p:ext uri="{BB962C8B-B14F-4D97-AF65-F5344CB8AC3E}">
        <p14:creationId xmlns:p14="http://schemas.microsoft.com/office/powerpoint/2010/main" val="206446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explain key terms &amp; concepts</a:t>
            </a:r>
            <a:endParaRPr lang="en-US" dirty="0"/>
          </a:p>
        </p:txBody>
      </p:sp>
      <p:sp>
        <p:nvSpPr>
          <p:cNvPr id="3" name="Content Placeholder 2"/>
          <p:cNvSpPr>
            <a:spLocks noGrp="1"/>
          </p:cNvSpPr>
          <p:nvPr>
            <p:ph idx="1"/>
          </p:nvPr>
        </p:nvSpPr>
        <p:spPr/>
        <p:txBody>
          <a:bodyPr/>
          <a:lstStyle/>
          <a:p>
            <a:r>
              <a:rPr lang="en-US" dirty="0" smtClean="0"/>
              <a:t>examine your research questions: do they contain any terms that need to be explained? (e.g. identity, discourse, culture, ideology, gender, narrative, collective memory)</a:t>
            </a:r>
          </a:p>
          <a:p>
            <a:endParaRPr lang="en-US" dirty="0"/>
          </a:p>
          <a:p>
            <a:r>
              <a:rPr lang="en-US" dirty="0" smtClean="0"/>
              <a:t>be aware that key definitions and background should be provided in the introduction to orient your reader to the topic. the literature review is the place to provide more extended discussions, such as terms that emerge from complicated theoretical traditions</a:t>
            </a:r>
            <a:endParaRPr lang="en-US" dirty="0"/>
          </a:p>
        </p:txBody>
      </p:sp>
    </p:spTree>
    <p:extLst>
      <p:ext uri="{BB962C8B-B14F-4D97-AF65-F5344CB8AC3E}">
        <p14:creationId xmlns:p14="http://schemas.microsoft.com/office/powerpoint/2010/main" val="596054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motivate your research</a:t>
            </a:r>
            <a:endParaRPr lang="en-US" dirty="0"/>
          </a:p>
        </p:txBody>
      </p:sp>
      <p:sp>
        <p:nvSpPr>
          <p:cNvPr id="3" name="Content Placeholder 2"/>
          <p:cNvSpPr>
            <a:spLocks noGrp="1"/>
          </p:cNvSpPr>
          <p:nvPr>
            <p:ph idx="1"/>
          </p:nvPr>
        </p:nvSpPr>
        <p:spPr/>
        <p:txBody>
          <a:bodyPr/>
          <a:lstStyle/>
          <a:p>
            <a:pPr marL="0" indent="0">
              <a:buNone/>
            </a:pPr>
            <a:r>
              <a:rPr lang="en-US" dirty="0" smtClean="0"/>
              <a:t>in addition to providing useful information about your topic, your literature review must </a:t>
            </a:r>
            <a:r>
              <a:rPr lang="en-US" b="1" dirty="0" smtClean="0"/>
              <a:t>tell a story </a:t>
            </a:r>
            <a:r>
              <a:rPr lang="en-US" dirty="0" smtClean="0"/>
              <a:t>about how your project relates to existing literature. popular literature review </a:t>
            </a:r>
            <a:r>
              <a:rPr lang="en-US" b="1" dirty="0" smtClean="0"/>
              <a:t>narratives</a:t>
            </a:r>
            <a:r>
              <a:rPr lang="en-US" dirty="0" smtClean="0"/>
              <a:t> include: </a:t>
            </a:r>
          </a:p>
          <a:p>
            <a:endParaRPr lang="en-US" dirty="0" smtClean="0"/>
          </a:p>
          <a:p>
            <a:r>
              <a:rPr lang="en-US" b="1" dirty="0" smtClean="0"/>
              <a:t>plugging </a:t>
            </a:r>
            <a:r>
              <a:rPr lang="en-US" b="1" dirty="0"/>
              <a:t>a gap / filling a </a:t>
            </a:r>
            <a:r>
              <a:rPr lang="en-US" b="1" dirty="0" smtClean="0"/>
              <a:t>hole </a:t>
            </a:r>
            <a:r>
              <a:rPr lang="en-US" dirty="0" smtClean="0"/>
              <a:t>within an incomplete literature</a:t>
            </a:r>
            <a:endParaRPr lang="en-US" dirty="0"/>
          </a:p>
          <a:p>
            <a:r>
              <a:rPr lang="en-US" b="1" dirty="0"/>
              <a:t>building a bridge </a:t>
            </a:r>
            <a:r>
              <a:rPr lang="en-US" dirty="0" smtClean="0"/>
              <a:t>between </a:t>
            </a:r>
            <a:r>
              <a:rPr lang="en-US" dirty="0"/>
              <a:t>two “</a:t>
            </a:r>
            <a:r>
              <a:rPr lang="en-US" dirty="0" err="1"/>
              <a:t>siloed</a:t>
            </a:r>
            <a:r>
              <a:rPr lang="en-US" dirty="0"/>
              <a:t>” </a:t>
            </a:r>
            <a:r>
              <a:rPr lang="en-US" dirty="0" smtClean="0"/>
              <a:t>literatures, putting literatures ”in conversation”</a:t>
            </a:r>
            <a:endParaRPr lang="en-US" dirty="0"/>
          </a:p>
          <a:p>
            <a:r>
              <a:rPr lang="en-US" b="1" dirty="0"/>
              <a:t>solving a puzzle </a:t>
            </a:r>
            <a:r>
              <a:rPr lang="en-US" dirty="0" smtClean="0"/>
              <a:t>when the literature contradicts itself</a:t>
            </a:r>
          </a:p>
        </p:txBody>
      </p:sp>
    </p:spTree>
    <p:extLst>
      <p:ext uri="{BB962C8B-B14F-4D97-AF65-F5344CB8AC3E}">
        <p14:creationId xmlns:p14="http://schemas.microsoft.com/office/powerpoint/2010/main" val="98770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to write the literature review</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you should </a:t>
            </a:r>
            <a:r>
              <a:rPr lang="en-US" b="1" dirty="0" smtClean="0"/>
              <a:t>absolutely </a:t>
            </a:r>
            <a:r>
              <a:rPr lang="en-US" dirty="0" smtClean="0"/>
              <a:t>begin the literature review as one of your first chapters</a:t>
            </a:r>
          </a:p>
          <a:p>
            <a:pPr lvl="1"/>
            <a:r>
              <a:rPr lang="en-US" dirty="0" smtClean="0"/>
              <a:t>start with key terms and empirical background</a:t>
            </a:r>
          </a:p>
          <a:p>
            <a:pPr lvl="1"/>
            <a:r>
              <a:rPr lang="en-US" dirty="0" smtClean="0"/>
              <a:t>make sure you can identify the 2-3 subfields most relevant to your project</a:t>
            </a:r>
            <a:endParaRPr lang="en-US" dirty="0"/>
          </a:p>
          <a:p>
            <a:pPr lvl="1"/>
            <a:endParaRPr lang="en-US" dirty="0"/>
          </a:p>
          <a:p>
            <a:r>
              <a:rPr lang="en-US" dirty="0" smtClean="0"/>
              <a:t>for those doing deeply inductive work, you may need to refine your literature review’s narrative </a:t>
            </a:r>
            <a:r>
              <a:rPr lang="en-US" i="1" dirty="0" smtClean="0"/>
              <a:t>after</a:t>
            </a:r>
            <a:r>
              <a:rPr lang="en-US" dirty="0" smtClean="0"/>
              <a:t> you complete your findings</a:t>
            </a:r>
          </a:p>
          <a:p>
            <a:pPr lvl="1"/>
            <a:r>
              <a:rPr lang="en-US" dirty="0" smtClean="0"/>
              <a:t>if you aren’t sure what your findings are, it will be hard to know exactly how you’re contributing to the literature</a:t>
            </a:r>
          </a:p>
          <a:p>
            <a:pPr lvl="1"/>
            <a:r>
              <a:rPr lang="en-US" dirty="0" smtClean="0"/>
              <a:t>don’t use this as an excuse to procrastinate on becoming familiar with your subfields and writing a partial draft! </a:t>
            </a:r>
          </a:p>
          <a:p>
            <a:pPr lvl="1"/>
            <a:endParaRPr lang="en-US" dirty="0"/>
          </a:p>
          <a:p>
            <a:r>
              <a:rPr lang="en-US" dirty="0" smtClean="0"/>
              <a:t>literature reviews are slippery, iterative, and constantly evolving projects.</a:t>
            </a:r>
          </a:p>
          <a:p>
            <a:pPr lvl="1"/>
            <a:r>
              <a:rPr lang="en-US" dirty="0" smtClean="0"/>
              <a:t> expect that you will need to revisit your literature review</a:t>
            </a:r>
            <a:endParaRPr lang="en-US" dirty="0"/>
          </a:p>
        </p:txBody>
      </p:sp>
    </p:spTree>
    <p:extLst>
      <p:ext uri="{BB962C8B-B14F-4D97-AF65-F5344CB8AC3E}">
        <p14:creationId xmlns:p14="http://schemas.microsoft.com/office/powerpoint/2010/main" val="1335604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ividend">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1169</TotalTime>
  <Words>1201</Words>
  <Application>Microsoft Macintosh PowerPoint</Application>
  <PresentationFormat>Widescreen</PresentationFormat>
  <Paragraphs>118</Paragraphs>
  <Slides>24</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Gill Sans MT</vt:lpstr>
      <vt:lpstr>Mangal</vt:lpstr>
      <vt:lpstr>Wingdings</vt:lpstr>
      <vt:lpstr>Wingdings 2</vt:lpstr>
      <vt:lpstr>Dividend</vt:lpstr>
      <vt:lpstr>Literature reviews</vt:lpstr>
      <vt:lpstr>agenda</vt:lpstr>
      <vt:lpstr>overview</vt:lpstr>
      <vt:lpstr>purposes of a literature review</vt:lpstr>
      <vt:lpstr>writing a targeted literature review</vt:lpstr>
      <vt:lpstr>pragmatism: what’s required for my thesis?</vt:lpstr>
      <vt:lpstr>1. explain key terms &amp; concepts</vt:lpstr>
      <vt:lpstr>2. motivate your research</vt:lpstr>
      <vt:lpstr>When to write the literature review</vt:lpstr>
      <vt:lpstr>evaluating individual sources: Start with sympathy</vt:lpstr>
      <vt:lpstr>evaluating individual sources: critique</vt:lpstr>
      <vt:lpstr>ten practical tips</vt:lpstr>
      <vt:lpstr>literature re</vt:lpstr>
      <vt:lpstr>PowerPoint Presentation</vt:lpstr>
      <vt:lpstr>USE the literature as building blocks</vt:lpstr>
      <vt:lpstr>hold on to your ideas</vt:lpstr>
      <vt:lpstr>PowerPoint Presentation</vt:lpstr>
      <vt:lpstr>PowerPoint Presentation</vt:lpstr>
      <vt:lpstr>PowerPoint Presentation</vt:lpstr>
      <vt:lpstr>remember the collective enterprise</vt:lpstr>
      <vt:lpstr>PowerPoint Presentation</vt:lpstr>
      <vt:lpstr>literature reviews are identity work</vt:lpstr>
      <vt:lpstr>Questions?</vt:lpstr>
      <vt:lpstr>Bibliography</vt:lpstr>
    </vt:vector>
  </TitlesOfParts>
  <Company/>
  <LinksUpToDate>false</LinksUpToDate>
  <SharedDoc>false</SharedDoc>
  <HyperlinksChanged>false</HyperlinksChanged>
  <AppVersion>15.0038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Literature reviews</dc:title>
  <dc:creator>Charlotte Lloyd</dc:creator>
  <cp:lastModifiedBy>Charlotte Lloyd</cp:lastModifiedBy>
  <cp:revision>22</cp:revision>
  <dcterms:created xsi:type="dcterms:W3CDTF">2017-09-18T17:32:44Z</dcterms:created>
  <dcterms:modified xsi:type="dcterms:W3CDTF">2017-09-19T13:08:10Z</dcterms:modified>
</cp:coreProperties>
</file>