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58" r:id="rId5"/>
    <p:sldId id="259" r:id="rId6"/>
    <p:sldId id="262" r:id="rId7"/>
    <p:sldId id="263"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448EC2A-15B8-4732-BA54-863ACA921B8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8A1DD4AA-6A49-467B-BEFD-F7A42350CD54}"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48EC2A-15B8-4732-BA54-863ACA921B8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1DD4AA-6A49-467B-BEFD-F7A42350CD5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48EC2A-15B8-4732-BA54-863ACA921B8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1DD4AA-6A49-467B-BEFD-F7A42350CD5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48EC2A-15B8-4732-BA54-863ACA921B8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1DD4AA-6A49-467B-BEFD-F7A42350CD5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448EC2A-15B8-4732-BA54-863ACA921B8F}" type="datetimeFigureOut">
              <a:rPr lang="en-US" smtClean="0"/>
              <a:t>10/25/2013</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1DD4AA-6A49-467B-BEFD-F7A42350CD54}"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448EC2A-15B8-4732-BA54-863ACA921B8F}" type="datetimeFigureOut">
              <a:rPr lang="en-US" smtClean="0"/>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1DD4AA-6A49-467B-BEFD-F7A42350CD5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448EC2A-15B8-4732-BA54-863ACA921B8F}" type="datetimeFigureOut">
              <a:rPr lang="en-US" smtClean="0"/>
              <a:t>10/25/2013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1DD4AA-6A49-467B-BEFD-F7A42350CD5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48EC2A-15B8-4732-BA54-863ACA921B8F}" type="datetimeFigureOut">
              <a:rPr lang="en-US" smtClean="0"/>
              <a:t>10/25/2013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1DD4AA-6A49-467B-BEFD-F7A42350CD5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448EC2A-15B8-4732-BA54-863ACA921B8F}" type="datetimeFigureOut">
              <a:rPr lang="en-US" smtClean="0"/>
              <a:t>10/25/2013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1DD4AA-6A49-467B-BEFD-F7A42350CD5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448EC2A-15B8-4732-BA54-863ACA921B8F}" type="datetimeFigureOut">
              <a:rPr lang="en-US" smtClean="0"/>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1DD4AA-6A49-467B-BEFD-F7A42350CD54}"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A448EC2A-15B8-4732-BA54-863ACA921B8F}" type="datetimeFigureOut">
              <a:rPr lang="en-US" smtClean="0"/>
              <a:t>10/25/2013</a:t>
            </a:fld>
            <a:endParaRPr lang="en-US"/>
          </a:p>
        </p:txBody>
      </p:sp>
      <p:sp>
        <p:nvSpPr>
          <p:cNvPr id="7" name="Slide Number Placeholder 6"/>
          <p:cNvSpPr>
            <a:spLocks noGrp="1"/>
          </p:cNvSpPr>
          <p:nvPr>
            <p:ph type="sldNum" sz="quarter" idx="12"/>
          </p:nvPr>
        </p:nvSpPr>
        <p:spPr/>
        <p:txBody>
          <a:bodyPr/>
          <a:lstStyle/>
          <a:p>
            <a:fld id="{8A1DD4AA-6A49-467B-BEFD-F7A42350CD54}"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448EC2A-15B8-4732-BA54-863ACA921B8F}" type="datetimeFigureOut">
              <a:rPr lang="en-US" smtClean="0"/>
              <a:t>10/25/2013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8A1DD4AA-6A49-467B-BEFD-F7A42350CD54}"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isites.harvard.edu/icb/icb.do?keyword=k73301&amp;pageid=icb.page416014&amp;pageContentId=icb.pagecontent892873&amp;state=maximize&amp;view=view.do&amp;viewParam_name=timemanagement_1.html" TargetMode="External"/><Relationship Id="rId2" Type="http://schemas.openxmlformats.org/officeDocument/2006/relationships/hyperlink" Target="http://isites.harvard.edu/icb/icb.do?keyword=k73301&amp;pageid=icb.page416014&amp;pageContentId=icb.pagecontent892873&amp;view=view.do&amp;viewParam_name=writing.html#a_icb_pagecontent892873" TargetMode="External"/><Relationship Id="rId1" Type="http://schemas.openxmlformats.org/officeDocument/2006/relationships/slideLayout" Target="../slideLayouts/slideLayout2.xml"/><Relationship Id="rId4" Type="http://schemas.openxmlformats.org/officeDocument/2006/relationships/hyperlink" Target="http://isites.harvard.edu/fs/docs/icb.topic923415.files/Time%20Management%20Project%20Planning%20Tool%20Revised%20July%202011.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42805" y="4572000"/>
            <a:ext cx="6553200" cy="609600"/>
          </a:xfrm>
        </p:spPr>
        <p:txBody>
          <a:bodyPr>
            <a:normAutofit fontScale="92500" lnSpcReduction="10000"/>
          </a:bodyPr>
          <a:lstStyle/>
          <a:p>
            <a:pPr algn="l"/>
            <a:r>
              <a:rPr lang="en-US" cap="none" dirty="0" err="1" smtClean="0"/>
              <a:t>Ekédi</a:t>
            </a:r>
            <a:r>
              <a:rPr lang="en-US" cap="none" dirty="0" smtClean="0"/>
              <a:t> </a:t>
            </a:r>
            <a:r>
              <a:rPr lang="en-US" cap="none" dirty="0" err="1" smtClean="0"/>
              <a:t>Mpondo-Dika</a:t>
            </a:r>
            <a:r>
              <a:rPr lang="en-US" cap="none" dirty="0" smtClean="0"/>
              <a:t> </a:t>
            </a:r>
          </a:p>
          <a:p>
            <a:pPr algn="r"/>
            <a:r>
              <a:rPr lang="en-US" cap="none" dirty="0" smtClean="0"/>
              <a:t>October 25,2013</a:t>
            </a:r>
            <a:endParaRPr lang="en-US" cap="none" dirty="0"/>
          </a:p>
        </p:txBody>
      </p:sp>
      <p:sp>
        <p:nvSpPr>
          <p:cNvPr id="2" name="Title 1"/>
          <p:cNvSpPr>
            <a:spLocks noGrp="1"/>
          </p:cNvSpPr>
          <p:nvPr>
            <p:ph type="ctrTitle"/>
          </p:nvPr>
        </p:nvSpPr>
        <p:spPr/>
        <p:txBody>
          <a:bodyPr/>
          <a:lstStyle/>
          <a:p>
            <a:r>
              <a:rPr lang="en-US" sz="3200" dirty="0" smtClean="0"/>
              <a:t>Scheduling strategies for the senior thesis</a:t>
            </a:r>
            <a:endParaRPr lang="en-US" sz="3200" dirty="0"/>
          </a:p>
        </p:txBody>
      </p:sp>
    </p:spTree>
    <p:extLst>
      <p:ext uri="{BB962C8B-B14F-4D97-AF65-F5344CB8AC3E}">
        <p14:creationId xmlns:p14="http://schemas.microsoft.com/office/powerpoint/2010/main" val="208201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REGULARITy</a:t>
            </a:r>
            <a:endParaRPr lang="en-US" dirty="0"/>
          </a:p>
        </p:txBody>
      </p:sp>
      <p:sp>
        <p:nvSpPr>
          <p:cNvPr id="3" name="Content Placeholder 2"/>
          <p:cNvSpPr>
            <a:spLocks noGrp="1"/>
          </p:cNvSpPr>
          <p:nvPr>
            <p:ph idx="1"/>
          </p:nvPr>
        </p:nvSpPr>
        <p:spPr/>
        <p:txBody>
          <a:bodyPr/>
          <a:lstStyle/>
          <a:p>
            <a:r>
              <a:rPr lang="en-US" dirty="0" smtClean="0"/>
              <a:t>Work on your thesis </a:t>
            </a:r>
            <a:r>
              <a:rPr lang="en-US" u="sng" dirty="0" smtClean="0"/>
              <a:t>every day</a:t>
            </a:r>
          </a:p>
          <a:p>
            <a:r>
              <a:rPr lang="en-US" dirty="0" smtClean="0"/>
              <a:t>If busy, half an hour is enough</a:t>
            </a:r>
          </a:p>
          <a:p>
            <a:pPr lvl="1"/>
            <a:r>
              <a:rPr lang="en-US" dirty="0" smtClean="0"/>
              <a:t>Keeps you engaged with your project: if the engine is running in the background you save yourself the inertia of a “cold start” next time you want to work on </a:t>
            </a:r>
            <a:r>
              <a:rPr lang="en-US" dirty="0" smtClean="0"/>
              <a:t>the thesis.</a:t>
            </a:r>
            <a:endParaRPr lang="en-US" dirty="0" smtClean="0"/>
          </a:p>
          <a:p>
            <a:pPr marL="411480" lvl="1" indent="0">
              <a:buNone/>
            </a:pPr>
            <a:endParaRPr lang="en-US" dirty="0" smtClean="0"/>
          </a:p>
          <a:p>
            <a:r>
              <a:rPr lang="en-US" dirty="0" smtClean="0"/>
              <a:t>Any ideas for what you can do  on a day when you only have half an hour?</a:t>
            </a:r>
          </a:p>
          <a:p>
            <a:pPr lvl="1"/>
            <a:r>
              <a:rPr lang="en-US" dirty="0" smtClean="0"/>
              <a:t>Jot down a couple of ideas without ordering them yet</a:t>
            </a:r>
          </a:p>
          <a:p>
            <a:pPr lvl="1"/>
            <a:r>
              <a:rPr lang="en-US" dirty="0" smtClean="0"/>
              <a:t>Edit one paragraph you already wrote</a:t>
            </a:r>
          </a:p>
          <a:p>
            <a:pPr lvl="1"/>
            <a:r>
              <a:rPr lang="en-US" dirty="0" smtClean="0"/>
              <a:t>Do a bit of transcription</a:t>
            </a:r>
            <a:endParaRPr lang="en-US" dirty="0"/>
          </a:p>
        </p:txBody>
      </p:sp>
    </p:spTree>
    <p:extLst>
      <p:ext uri="{BB962C8B-B14F-4D97-AF65-F5344CB8AC3E}">
        <p14:creationId xmlns:p14="http://schemas.microsoft.com/office/powerpoint/2010/main" val="29308696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over time</a:t>
            </a:r>
            <a:endParaRPr lang="en-US" dirty="0"/>
          </a:p>
        </p:txBody>
      </p:sp>
      <p:sp>
        <p:nvSpPr>
          <p:cNvPr id="3" name="Content Placeholder 2"/>
          <p:cNvSpPr>
            <a:spLocks noGrp="1"/>
          </p:cNvSpPr>
          <p:nvPr>
            <p:ph idx="1"/>
          </p:nvPr>
        </p:nvSpPr>
        <p:spPr/>
        <p:txBody>
          <a:bodyPr/>
          <a:lstStyle/>
          <a:p>
            <a:r>
              <a:rPr lang="en-US" dirty="0" smtClean="0"/>
              <a:t>Short term</a:t>
            </a:r>
          </a:p>
          <a:p>
            <a:pPr lvl="1"/>
            <a:r>
              <a:rPr lang="en-US" dirty="0" smtClean="0"/>
              <a:t>What do I want to do today? (an important one)</a:t>
            </a:r>
          </a:p>
          <a:p>
            <a:pPr lvl="1"/>
            <a:r>
              <a:rPr lang="en-US" dirty="0" smtClean="0"/>
              <a:t>What do I want done by the end of the week?</a:t>
            </a:r>
          </a:p>
          <a:p>
            <a:r>
              <a:rPr lang="en-US" dirty="0" smtClean="0"/>
              <a:t>Medium term</a:t>
            </a:r>
          </a:p>
          <a:p>
            <a:pPr lvl="1"/>
            <a:r>
              <a:rPr lang="en-US" dirty="0" smtClean="0"/>
              <a:t>What do I want done by the end of the month?</a:t>
            </a:r>
          </a:p>
          <a:p>
            <a:pPr lvl="1"/>
            <a:r>
              <a:rPr lang="en-US" dirty="0" smtClean="0"/>
              <a:t>By the end of semester?</a:t>
            </a:r>
          </a:p>
          <a:p>
            <a:r>
              <a:rPr lang="en-US" dirty="0" smtClean="0"/>
              <a:t>Long term</a:t>
            </a:r>
          </a:p>
          <a:p>
            <a:pPr lvl="1"/>
            <a:r>
              <a:rPr lang="en-US" dirty="0" smtClean="0"/>
              <a:t>By thesis due date</a:t>
            </a:r>
          </a:p>
          <a:p>
            <a:pPr lvl="1"/>
            <a:endParaRPr lang="en-US" dirty="0"/>
          </a:p>
          <a:p>
            <a:r>
              <a:rPr lang="en-US" dirty="0" smtClean="0"/>
              <a:t>Include institutional deadlines in these but don’t leave it up to them to set your work rhythm</a:t>
            </a:r>
            <a:endParaRPr lang="en-US" dirty="0"/>
          </a:p>
        </p:txBody>
      </p:sp>
    </p:spTree>
    <p:extLst>
      <p:ext uri="{BB962C8B-B14F-4D97-AF65-F5344CB8AC3E}">
        <p14:creationId xmlns:p14="http://schemas.microsoft.com/office/powerpoint/2010/main" val="1346325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calendar</a:t>
            </a:r>
            <a:endParaRPr lang="en-US" dirty="0"/>
          </a:p>
        </p:txBody>
      </p:sp>
      <p:sp>
        <p:nvSpPr>
          <p:cNvPr id="3" name="Content Placeholder 2"/>
          <p:cNvSpPr>
            <a:spLocks noGrp="1"/>
          </p:cNvSpPr>
          <p:nvPr>
            <p:ph idx="1"/>
          </p:nvPr>
        </p:nvSpPr>
        <p:spPr/>
        <p:txBody>
          <a:bodyPr>
            <a:normAutofit fontScale="92500"/>
          </a:bodyPr>
          <a:lstStyle/>
          <a:p>
            <a:r>
              <a:rPr lang="en-US" dirty="0" smtClean="0"/>
              <a:t>These goals are best set in </a:t>
            </a:r>
            <a:r>
              <a:rPr lang="en-US" dirty="0" smtClean="0"/>
              <a:t>reverse order: </a:t>
            </a:r>
            <a:r>
              <a:rPr lang="en-US" dirty="0" smtClean="0"/>
              <a:t>start with the long term ones and come back to the present</a:t>
            </a:r>
          </a:p>
          <a:p>
            <a:r>
              <a:rPr lang="en-US" dirty="0" smtClean="0"/>
              <a:t>My thesis </a:t>
            </a:r>
            <a:r>
              <a:rPr lang="en-US" dirty="0" smtClean="0"/>
              <a:t>is due March 11</a:t>
            </a:r>
          </a:p>
          <a:p>
            <a:pPr lvl="1"/>
            <a:r>
              <a:rPr lang="en-US" dirty="0" smtClean="0"/>
              <a:t>So </a:t>
            </a:r>
            <a:r>
              <a:rPr lang="en-US" dirty="0" smtClean="0"/>
              <a:t>I need a last round of revision in the two weeks before</a:t>
            </a:r>
          </a:p>
          <a:p>
            <a:pPr lvl="1"/>
            <a:r>
              <a:rPr lang="en-US" dirty="0" smtClean="0"/>
              <a:t>Which means a first complete draft by </a:t>
            </a:r>
            <a:r>
              <a:rPr lang="en-US" dirty="0" smtClean="0"/>
              <a:t>mid-February</a:t>
            </a:r>
            <a:endParaRPr lang="en-US" dirty="0" smtClean="0"/>
          </a:p>
          <a:p>
            <a:pPr lvl="1"/>
            <a:r>
              <a:rPr lang="en-US" dirty="0" smtClean="0"/>
              <a:t>Which means…</a:t>
            </a:r>
          </a:p>
          <a:p>
            <a:r>
              <a:rPr lang="en-US" dirty="0" smtClean="0"/>
              <a:t>Do this with someone (your advisor, me)</a:t>
            </a:r>
          </a:p>
          <a:p>
            <a:pPr lvl="1"/>
            <a:r>
              <a:rPr lang="en-US" dirty="0" smtClean="0"/>
              <a:t>Will k</a:t>
            </a:r>
            <a:r>
              <a:rPr lang="en-US" dirty="0" smtClean="0"/>
              <a:t>eep </a:t>
            </a:r>
            <a:r>
              <a:rPr lang="en-US" dirty="0" smtClean="0"/>
              <a:t>you realistic and accountable</a:t>
            </a:r>
          </a:p>
          <a:p>
            <a:r>
              <a:rPr lang="en-US" dirty="0" smtClean="0"/>
              <a:t>Adjust as you go along, keeping your advisor in the loop</a:t>
            </a:r>
          </a:p>
          <a:p>
            <a:r>
              <a:rPr lang="en-US" dirty="0" smtClean="0"/>
              <a:t>Very important: a realistic schedule includes rest, exercise and play</a:t>
            </a:r>
            <a:r>
              <a:rPr lang="en-US" dirty="0" smtClean="0"/>
              <a:t>! </a:t>
            </a:r>
            <a:r>
              <a:rPr lang="en-US" sz="1900" dirty="0" smtClean="0"/>
              <a:t>(No: “I’ll work between courses at Thanksgiving dinner” or “I’ll work through the holidays”)</a:t>
            </a:r>
            <a:endParaRPr lang="en-US" sz="1900" dirty="0" smtClean="0"/>
          </a:p>
        </p:txBody>
      </p:sp>
    </p:spTree>
    <p:extLst>
      <p:ext uri="{BB962C8B-B14F-4D97-AF65-F5344CB8AC3E}">
        <p14:creationId xmlns:p14="http://schemas.microsoft.com/office/powerpoint/2010/main" val="4179908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err="1" smtClean="0"/>
              <a:t>Unschedule</a:t>
            </a:r>
            <a:r>
              <a:rPr lang="en-US" dirty="0" smtClean="0"/>
              <a:t>” </a:t>
            </a:r>
            <a:br>
              <a:rPr lang="en-US" dirty="0" smtClean="0"/>
            </a:br>
            <a:r>
              <a:rPr lang="en-US" sz="1800" cap="none" dirty="0" smtClean="0"/>
              <a:t>(Adapted from psychologist Neil Fiore)</a:t>
            </a:r>
            <a:endParaRPr lang="en-US" sz="1800" cap="none" dirty="0"/>
          </a:p>
        </p:txBody>
      </p:sp>
      <p:sp>
        <p:nvSpPr>
          <p:cNvPr id="3" name="Content Placeholder 2"/>
          <p:cNvSpPr>
            <a:spLocks noGrp="1"/>
          </p:cNvSpPr>
          <p:nvPr>
            <p:ph idx="1"/>
          </p:nvPr>
        </p:nvSpPr>
        <p:spPr/>
        <p:txBody>
          <a:bodyPr>
            <a:normAutofit/>
          </a:bodyPr>
          <a:lstStyle/>
          <a:p>
            <a:r>
              <a:rPr lang="en-US" dirty="0" smtClean="0"/>
              <a:t>Start with classes and absolute obligations other than the thesis</a:t>
            </a:r>
          </a:p>
          <a:p>
            <a:r>
              <a:rPr lang="en-US" dirty="0" smtClean="0"/>
              <a:t>Then rest and basic self-care </a:t>
            </a:r>
            <a:r>
              <a:rPr lang="en-US" sz="1800" dirty="0" smtClean="0"/>
              <a:t>(like time for flossing or eating a real breakfast –  seriously)</a:t>
            </a:r>
          </a:p>
          <a:p>
            <a:r>
              <a:rPr lang="en-US" dirty="0" smtClean="0"/>
              <a:t>Then fun time</a:t>
            </a:r>
          </a:p>
          <a:p>
            <a:r>
              <a:rPr lang="en-US" dirty="0" smtClean="0"/>
              <a:t>Then thesis time - two strategies</a:t>
            </a:r>
          </a:p>
          <a:p>
            <a:pPr lvl="1"/>
            <a:r>
              <a:rPr lang="en-US" dirty="0" smtClean="0"/>
              <a:t>Schedule dedicated time for your thesis (useful to resist distraction and over-commitment)</a:t>
            </a:r>
          </a:p>
          <a:p>
            <a:pPr lvl="1"/>
            <a:r>
              <a:rPr lang="en-US" dirty="0" smtClean="0"/>
              <a:t>Or schedule small thesis related goals for every day but do not yet fill in the thesis part of your calendar. Then “punch in” every time you work for half an hour toward your thesis goals. (useful against </a:t>
            </a:r>
            <a:r>
              <a:rPr lang="en-US" dirty="0" smtClean="0"/>
              <a:t>procrastination)</a:t>
            </a:r>
            <a:endParaRPr lang="en-US" dirty="0" smtClean="0"/>
          </a:p>
          <a:p>
            <a:endParaRPr lang="en-US" dirty="0"/>
          </a:p>
        </p:txBody>
      </p:sp>
    </p:spTree>
    <p:extLst>
      <p:ext uri="{BB962C8B-B14F-4D97-AF65-F5344CB8AC3E}">
        <p14:creationId xmlns:p14="http://schemas.microsoft.com/office/powerpoint/2010/main" val="316286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a:t>
            </a:r>
            <a:endParaRPr lang="en-US" dirty="0"/>
          </a:p>
        </p:txBody>
      </p:sp>
      <p:sp>
        <p:nvSpPr>
          <p:cNvPr id="3" name="Content Placeholder 2"/>
          <p:cNvSpPr>
            <a:spLocks noGrp="1"/>
          </p:cNvSpPr>
          <p:nvPr>
            <p:ph idx="1"/>
          </p:nvPr>
        </p:nvSpPr>
        <p:spPr/>
        <p:txBody>
          <a:bodyPr>
            <a:normAutofit lnSpcReduction="10000"/>
          </a:bodyPr>
          <a:lstStyle/>
          <a:p>
            <a:r>
              <a:rPr lang="en-US" dirty="0" smtClean="0"/>
              <a:t>What do you want to achieve with your thesis?</a:t>
            </a:r>
          </a:p>
          <a:p>
            <a:r>
              <a:rPr lang="en-US" dirty="0"/>
              <a:t>Can </a:t>
            </a:r>
            <a:r>
              <a:rPr lang="en-US" dirty="0" smtClean="0"/>
              <a:t>be about </a:t>
            </a:r>
            <a:r>
              <a:rPr lang="en-US" dirty="0"/>
              <a:t>the content, structure, aesthetics, or use of your </a:t>
            </a:r>
            <a:r>
              <a:rPr lang="en-US" dirty="0" smtClean="0"/>
              <a:t>thesis</a:t>
            </a:r>
          </a:p>
          <a:p>
            <a:pPr lvl="1"/>
            <a:r>
              <a:rPr lang="en-US" dirty="0" smtClean="0"/>
              <a:t>I want to understand this phenomenon…</a:t>
            </a:r>
          </a:p>
          <a:p>
            <a:pPr lvl="1"/>
            <a:r>
              <a:rPr lang="en-US" dirty="0" smtClean="0"/>
              <a:t>I want to convince my reader that…</a:t>
            </a:r>
          </a:p>
          <a:p>
            <a:pPr lvl="1"/>
            <a:r>
              <a:rPr lang="en-US" dirty="0" smtClean="0"/>
              <a:t>I want it to include beautifully written narrative passages.</a:t>
            </a:r>
          </a:p>
          <a:p>
            <a:pPr lvl="1"/>
            <a:r>
              <a:rPr lang="en-US" dirty="0" smtClean="0"/>
              <a:t>I want it to be a springboard for…</a:t>
            </a:r>
          </a:p>
          <a:p>
            <a:r>
              <a:rPr lang="en-US" dirty="0" smtClean="0"/>
              <a:t>Keep an open tab: add or drop as you go along</a:t>
            </a:r>
          </a:p>
          <a:p>
            <a:r>
              <a:rPr lang="en-US" dirty="0" smtClean="0"/>
              <a:t>Periodically share it with someone (advisor, me, friend…)</a:t>
            </a:r>
          </a:p>
          <a:p>
            <a:r>
              <a:rPr lang="en-US" dirty="0" smtClean="0"/>
              <a:t>Be sure to include the things that excite you or matter to you</a:t>
            </a:r>
          </a:p>
        </p:txBody>
      </p:sp>
    </p:spTree>
    <p:extLst>
      <p:ext uri="{BB962C8B-B14F-4D97-AF65-F5344CB8AC3E}">
        <p14:creationId xmlns:p14="http://schemas.microsoft.com/office/powerpoint/2010/main" val="3333943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BSC </a:t>
            </a:r>
            <a:r>
              <a:rPr lang="en-US" dirty="0" err="1" smtClean="0"/>
              <a:t>resouRces</a:t>
            </a:r>
            <a:endParaRPr lang="en-US" dirty="0"/>
          </a:p>
        </p:txBody>
      </p:sp>
      <p:sp>
        <p:nvSpPr>
          <p:cNvPr id="3" name="Content Placeholder 2"/>
          <p:cNvSpPr>
            <a:spLocks noGrp="1"/>
          </p:cNvSpPr>
          <p:nvPr>
            <p:ph idx="1"/>
          </p:nvPr>
        </p:nvSpPr>
        <p:spPr/>
        <p:txBody>
          <a:bodyPr/>
          <a:lstStyle/>
          <a:p>
            <a:r>
              <a:rPr lang="en-US" dirty="0" smtClean="0"/>
              <a:t>Study &amp; Write </a:t>
            </a:r>
            <a:r>
              <a:rPr lang="en-US" dirty="0" smtClean="0"/>
              <a:t>at 5 </a:t>
            </a:r>
            <a:r>
              <a:rPr lang="en-US" dirty="0" smtClean="0"/>
              <a:t>Linden St </a:t>
            </a:r>
          </a:p>
          <a:p>
            <a:pPr lvl="1"/>
            <a:r>
              <a:rPr lang="en-US" dirty="0" smtClean="0"/>
              <a:t>caffeine, snacks and a quiet space </a:t>
            </a:r>
          </a:p>
          <a:p>
            <a:pPr lvl="1"/>
            <a:r>
              <a:rPr lang="en-US" dirty="0" err="1" smtClean="0"/>
              <a:t>T&amp;Th</a:t>
            </a:r>
            <a:r>
              <a:rPr lang="en-US" dirty="0" smtClean="0"/>
              <a:t> during semester, M-F in January</a:t>
            </a:r>
          </a:p>
          <a:p>
            <a:r>
              <a:rPr lang="en-US" dirty="0" smtClean="0"/>
              <a:t>Senior Thesis Workshop, Dec 6, 2:3-30pm</a:t>
            </a:r>
          </a:p>
          <a:p>
            <a:pPr lvl="1"/>
            <a:r>
              <a:rPr lang="en-US" dirty="0" smtClean="0"/>
              <a:t>Strategies for Winter </a:t>
            </a:r>
            <a:r>
              <a:rPr lang="en-US" dirty="0" smtClean="0"/>
              <a:t>Recess </a:t>
            </a:r>
            <a:r>
              <a:rPr lang="en-US" dirty="0" smtClean="0"/>
              <a:t>and J-term</a:t>
            </a:r>
          </a:p>
          <a:p>
            <a:r>
              <a:rPr lang="en-US" dirty="0" smtClean="0"/>
              <a:t>Handouts</a:t>
            </a:r>
          </a:p>
          <a:p>
            <a:pPr lvl="1"/>
            <a:r>
              <a:rPr lang="en-US" dirty="0" smtClean="0">
                <a:hlinkClick r:id="rId2"/>
              </a:rPr>
              <a:t>Writing</a:t>
            </a:r>
            <a:endParaRPr lang="en-US" dirty="0" smtClean="0"/>
          </a:p>
          <a:p>
            <a:pPr lvl="1"/>
            <a:r>
              <a:rPr lang="en-US" dirty="0" smtClean="0">
                <a:hlinkClick r:id="rId3"/>
              </a:rPr>
              <a:t>Time Management</a:t>
            </a:r>
            <a:endParaRPr lang="en-US" dirty="0" smtClean="0"/>
          </a:p>
          <a:p>
            <a:pPr lvl="1"/>
            <a:r>
              <a:rPr lang="en-US" dirty="0" smtClean="0">
                <a:hlinkClick r:id="rId4"/>
              </a:rPr>
              <a:t>Project Management Tool</a:t>
            </a:r>
            <a:endParaRPr lang="en-US" dirty="0" smtClean="0"/>
          </a:p>
          <a:p>
            <a:endParaRPr lang="en-US" dirty="0"/>
          </a:p>
        </p:txBody>
      </p:sp>
    </p:spTree>
    <p:extLst>
      <p:ext uri="{BB962C8B-B14F-4D97-AF65-F5344CB8AC3E}">
        <p14:creationId xmlns:p14="http://schemas.microsoft.com/office/powerpoint/2010/main" val="1848430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marL="114300" indent="0">
              <a:buNone/>
            </a:pPr>
            <a:endParaRPr lang="en-US" dirty="0"/>
          </a:p>
          <a:p>
            <a:r>
              <a:rPr lang="en-US" dirty="0" smtClean="0"/>
              <a:t>Fiore</a:t>
            </a:r>
            <a:r>
              <a:rPr lang="en-US" dirty="0"/>
              <a:t>, N. A. (2007). </a:t>
            </a:r>
            <a:r>
              <a:rPr lang="en-US" i="1" dirty="0"/>
              <a:t>The now habit: A strategic program for overcoming procrastination and enjoying guilt-free play</a:t>
            </a:r>
            <a:r>
              <a:rPr lang="en-US" dirty="0"/>
              <a:t>. Penguin. com</a:t>
            </a:r>
            <a:r>
              <a:rPr lang="en-US" dirty="0" smtClean="0"/>
              <a:t>.</a:t>
            </a:r>
          </a:p>
          <a:p>
            <a:endParaRPr lang="en-US" dirty="0" smtClean="0"/>
          </a:p>
          <a:p>
            <a:r>
              <a:rPr lang="en-US" dirty="0" smtClean="0"/>
              <a:t>Clark, R. P. (2008). </a:t>
            </a:r>
            <a:r>
              <a:rPr lang="en-US" i="1" dirty="0" smtClean="0"/>
              <a:t>Writing Tools: </a:t>
            </a:r>
            <a:r>
              <a:rPr lang="en-US" i="1" dirty="0"/>
              <a:t>50 Essential Strategies for Every </a:t>
            </a:r>
            <a:r>
              <a:rPr lang="en-US" i="1" dirty="0" smtClean="0"/>
              <a:t>Writer</a:t>
            </a:r>
            <a:r>
              <a:rPr lang="en-US" dirty="0" smtClean="0"/>
              <a:t>. </a:t>
            </a:r>
            <a:r>
              <a:rPr lang="en-US" dirty="0"/>
              <a:t>Little, Brown and Company</a:t>
            </a:r>
          </a:p>
          <a:p>
            <a:endParaRPr lang="en-US" dirty="0"/>
          </a:p>
        </p:txBody>
      </p:sp>
    </p:spTree>
    <p:extLst>
      <p:ext uri="{BB962C8B-B14F-4D97-AF65-F5344CB8AC3E}">
        <p14:creationId xmlns:p14="http://schemas.microsoft.com/office/powerpoint/2010/main" val="39455974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50</TotalTime>
  <Words>581</Words>
  <Application>Microsoft Office PowerPoint</Application>
  <PresentationFormat>On-screen Show (4:3)</PresentationFormat>
  <Paragraphs>65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Apothecary</vt:lpstr>
      <vt:lpstr>Scheduling strategies for the senior thesis</vt:lpstr>
      <vt:lpstr>REGULARITy</vt:lpstr>
      <vt:lpstr>Goals over time</vt:lpstr>
      <vt:lpstr>Reverse calendar</vt:lpstr>
      <vt:lpstr>“Unschedule”  (Adapted from psychologist Neil Fiore)</vt:lpstr>
      <vt:lpstr>Mission statement</vt:lpstr>
      <vt:lpstr>BSC resouRces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Scheduling strategies for the senior thesis</dc:title>
  <dc:creator>Ekédi Mpondo-Dika</dc:creator>
  <cp:lastModifiedBy>Ekédi Mpondo-Dika</cp:lastModifiedBy>
  <cp:revision>38</cp:revision>
  <dcterms:created xsi:type="dcterms:W3CDTF">2013-10-25T15:47:35Z</dcterms:created>
  <dcterms:modified xsi:type="dcterms:W3CDTF">2013-10-25T21:25:28Z</dcterms:modified>
</cp:coreProperties>
</file>